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46"/>
  </p:notesMasterIdLst>
  <p:sldIdLst>
    <p:sldId id="256" r:id="rId2"/>
    <p:sldId id="257" r:id="rId3"/>
    <p:sldId id="316" r:id="rId4"/>
    <p:sldId id="258" r:id="rId5"/>
    <p:sldId id="317" r:id="rId6"/>
    <p:sldId id="262" r:id="rId7"/>
    <p:sldId id="264" r:id="rId8"/>
    <p:sldId id="334" r:id="rId9"/>
    <p:sldId id="319" r:id="rId10"/>
    <p:sldId id="388" r:id="rId11"/>
    <p:sldId id="390" r:id="rId12"/>
    <p:sldId id="391" r:id="rId13"/>
    <p:sldId id="392" r:id="rId14"/>
    <p:sldId id="393" r:id="rId15"/>
    <p:sldId id="394" r:id="rId16"/>
    <p:sldId id="320" r:id="rId17"/>
    <p:sldId id="324" r:id="rId18"/>
    <p:sldId id="321" r:id="rId19"/>
    <p:sldId id="325" r:id="rId20"/>
    <p:sldId id="322" r:id="rId21"/>
    <p:sldId id="291" r:id="rId22"/>
    <p:sldId id="323" r:id="rId23"/>
    <p:sldId id="326" r:id="rId24"/>
    <p:sldId id="327" r:id="rId25"/>
    <p:sldId id="328" r:id="rId26"/>
    <p:sldId id="330" r:id="rId27"/>
    <p:sldId id="332" r:id="rId28"/>
    <p:sldId id="335" r:id="rId29"/>
    <p:sldId id="336" r:id="rId30"/>
    <p:sldId id="338" r:id="rId31"/>
    <p:sldId id="339" r:id="rId32"/>
    <p:sldId id="340" r:id="rId33"/>
    <p:sldId id="341" r:id="rId34"/>
    <p:sldId id="337" r:id="rId35"/>
    <p:sldId id="342" r:id="rId36"/>
    <p:sldId id="343" r:id="rId37"/>
    <p:sldId id="353" r:id="rId38"/>
    <p:sldId id="468" r:id="rId39"/>
    <p:sldId id="354" r:id="rId40"/>
    <p:sldId id="355" r:id="rId41"/>
    <p:sldId id="345" r:id="rId42"/>
    <p:sldId id="346" r:id="rId43"/>
    <p:sldId id="356" r:id="rId44"/>
    <p:sldId id="350" r:id="rId45"/>
    <p:sldId id="352" r:id="rId46"/>
    <p:sldId id="469" r:id="rId47"/>
    <p:sldId id="357" r:id="rId48"/>
    <p:sldId id="358" r:id="rId49"/>
    <p:sldId id="359" r:id="rId50"/>
    <p:sldId id="360" r:id="rId51"/>
    <p:sldId id="395" r:id="rId52"/>
    <p:sldId id="361" r:id="rId53"/>
    <p:sldId id="362" r:id="rId54"/>
    <p:sldId id="363" r:id="rId55"/>
    <p:sldId id="364" r:id="rId56"/>
    <p:sldId id="365" r:id="rId57"/>
    <p:sldId id="366" r:id="rId58"/>
    <p:sldId id="367" r:id="rId59"/>
    <p:sldId id="368" r:id="rId60"/>
    <p:sldId id="370" r:id="rId61"/>
    <p:sldId id="371" r:id="rId62"/>
    <p:sldId id="372" r:id="rId63"/>
    <p:sldId id="373" r:id="rId64"/>
    <p:sldId id="374" r:id="rId65"/>
    <p:sldId id="375" r:id="rId66"/>
    <p:sldId id="376" r:id="rId67"/>
    <p:sldId id="378" r:id="rId68"/>
    <p:sldId id="377" r:id="rId69"/>
    <p:sldId id="396" r:id="rId70"/>
    <p:sldId id="398" r:id="rId71"/>
    <p:sldId id="397"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2" r:id="rId85"/>
    <p:sldId id="411" r:id="rId86"/>
    <p:sldId id="413" r:id="rId87"/>
    <p:sldId id="414" r:id="rId88"/>
    <p:sldId id="415" r:id="rId89"/>
    <p:sldId id="416" r:id="rId90"/>
    <p:sldId id="417" r:id="rId91"/>
    <p:sldId id="418" r:id="rId92"/>
    <p:sldId id="419" r:id="rId93"/>
    <p:sldId id="420" r:id="rId94"/>
    <p:sldId id="421" r:id="rId95"/>
    <p:sldId id="422" r:id="rId96"/>
    <p:sldId id="451" r:id="rId97"/>
    <p:sldId id="452" r:id="rId98"/>
    <p:sldId id="423" r:id="rId99"/>
    <p:sldId id="441" r:id="rId100"/>
    <p:sldId id="442" r:id="rId101"/>
    <p:sldId id="426" r:id="rId102"/>
    <p:sldId id="379" r:id="rId103"/>
    <p:sldId id="428" r:id="rId104"/>
    <p:sldId id="429" r:id="rId105"/>
    <p:sldId id="432" r:id="rId106"/>
    <p:sldId id="433" r:id="rId107"/>
    <p:sldId id="434" r:id="rId108"/>
    <p:sldId id="435" r:id="rId109"/>
    <p:sldId id="436" r:id="rId110"/>
    <p:sldId id="437" r:id="rId111"/>
    <p:sldId id="438" r:id="rId112"/>
    <p:sldId id="430" r:id="rId113"/>
    <p:sldId id="427" r:id="rId114"/>
    <p:sldId id="439" r:id="rId115"/>
    <p:sldId id="431" r:id="rId116"/>
    <p:sldId id="443" r:id="rId117"/>
    <p:sldId id="444" r:id="rId118"/>
    <p:sldId id="447" r:id="rId119"/>
    <p:sldId id="448" r:id="rId120"/>
    <p:sldId id="457" r:id="rId121"/>
    <p:sldId id="449" r:id="rId122"/>
    <p:sldId id="450" r:id="rId123"/>
    <p:sldId id="459" r:id="rId124"/>
    <p:sldId id="460" r:id="rId125"/>
    <p:sldId id="461" r:id="rId126"/>
    <p:sldId id="462" r:id="rId127"/>
    <p:sldId id="445" r:id="rId128"/>
    <p:sldId id="454" r:id="rId129"/>
    <p:sldId id="455" r:id="rId130"/>
    <p:sldId id="463" r:id="rId131"/>
    <p:sldId id="464" r:id="rId132"/>
    <p:sldId id="446" r:id="rId133"/>
    <p:sldId id="456" r:id="rId134"/>
    <p:sldId id="458" r:id="rId135"/>
    <p:sldId id="465" r:id="rId136"/>
    <p:sldId id="466" r:id="rId137"/>
    <p:sldId id="382" r:id="rId138"/>
    <p:sldId id="467" r:id="rId139"/>
    <p:sldId id="380" r:id="rId140"/>
    <p:sldId id="385" r:id="rId141"/>
    <p:sldId id="386" r:id="rId142"/>
    <p:sldId id="381" r:id="rId143"/>
    <p:sldId id="384" r:id="rId144"/>
    <p:sldId id="318" r:id="rId145"/>
  </p:sldIdLst>
  <p:sldSz cx="9144000" cy="5143500" type="screen16x9"/>
  <p:notesSz cx="6858000" cy="9144000"/>
  <p:embeddedFontLst>
    <p:embeddedFont>
      <p:font typeface="Century Gothic" panose="020B0502020202020204" pitchFamily="34" charset="0"/>
      <p:regular r:id="rId147"/>
      <p:bold r:id="rId148"/>
      <p:italic r:id="rId149"/>
      <p:boldItalic r:id="rId150"/>
    </p:embeddedFont>
    <p:embeddedFont>
      <p:font typeface="Staatliches" panose="020B0604020202020204" charset="0"/>
      <p:regular r:id="rId151"/>
    </p:embeddedFont>
    <p:embeddedFont>
      <p:font typeface="Muli" panose="02000503000000000000" pitchFamily="2" charset="0"/>
      <p:regular r:id="rId152"/>
      <p:bold r:id="rId153"/>
      <p:italic r:id="rId154"/>
      <p:boldItalic r:id="rId155"/>
    </p:embeddedFont>
    <p:embeddedFont>
      <p:font typeface="Calibri" panose="020F0502020204030204" pitchFamily="34" charset="0"/>
      <p:regular r:id="rId156"/>
      <p:bold r:id="rId157"/>
      <p:italic r:id="rId158"/>
      <p:boldItalic r:id="rId159"/>
    </p:embeddedFont>
    <p:embeddedFont>
      <p:font typeface="Cambria Math" panose="02040503050406030204" pitchFamily="18" charset="0"/>
      <p:regular r:id="rId160"/>
    </p:embeddedFont>
    <p:embeddedFont>
      <p:font typeface="Raleway" panose="020B0604020202020204" charset="0"/>
      <p:regular r:id="rId161"/>
      <p:bold r:id="rId162"/>
      <p:italic r:id="rId163"/>
      <p:boldItalic r:id="rId164"/>
    </p:embeddedFont>
    <p:embeddedFont>
      <p:font typeface="Verdana" panose="020B0604030504040204" pitchFamily="34" charset="0"/>
      <p:regular r:id="rId165"/>
      <p:bold r:id="rId166"/>
      <p:italic r:id="rId167"/>
      <p:boldItalic r:id="rId168"/>
    </p:embeddedFont>
    <p:embeddedFont>
      <p:font typeface="MathJax_Main" pitchFamily="2" charset="0"/>
      <p:regular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2FA5A7-65F8-4DD9-A02C-B07C61E69172}">
  <a:tblStyle styleId="{1A2FA5A7-65F8-4DD9-A02C-B07C61E691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660"/>
  </p:normalViewPr>
  <p:slideViewPr>
    <p:cSldViewPr snapToGrid="0">
      <p:cViewPr varScale="1">
        <p:scale>
          <a:sx n="92" d="100"/>
          <a:sy n="92" d="100"/>
        </p:scale>
        <p:origin x="7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3.fntdata"/><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4.fntdata"/><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5.fntdata"/><Relationship Id="rId156" Type="http://schemas.openxmlformats.org/officeDocument/2006/relationships/font" Target="fonts/font10.fntdata"/><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167"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6.fntdata"/><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fntdata"/><Relationship Id="rId16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2.fntdata"/><Relationship Id="rId164" Type="http://schemas.openxmlformats.org/officeDocument/2006/relationships/font" Target="fonts/font18.fntdata"/><Relationship Id="rId169"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Janna\Desktop\set5x2%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anna\Desktop\Projectdata%20se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nna\Desktop\set5x2%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project\exel\colomun%20graph\datasets\set5x2x2x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nna\Downloads\set5x2x2x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anna\Desktop\Set14x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anna\Desktop\Set14x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anna\Desktop\Medicaldatasetx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anna\Desktop\Medicaldatasetx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Janna\Desktop\Projectdata%20se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a:t>
            </a:r>
            <a:r>
              <a:rPr lang="en-US" baseline="0"/>
              <a:t> </a:t>
            </a:r>
            <a:r>
              <a:rPr lang="en-US"/>
              <a:t>PSNR for set 5</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'[set5x2 (1).xlsx]Sheet1'!$G$12</c:f>
              <c:strCache>
                <c:ptCount val="1"/>
                <c:pt idx="0">
                  <c:v>PSNR</c:v>
                </c:pt>
              </c:strCache>
            </c:strRef>
          </c:tx>
          <c:spPr>
            <a:solidFill>
              <a:sysClr val="window" lastClr="FFFFF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'[set5x2 (1).xlsx]Sheet1'!$F$13:$F$23</c:f>
              <c:strCache>
                <c:ptCount val="11"/>
                <c:pt idx="0">
                  <c:v>let's enhance</c:v>
                </c:pt>
                <c:pt idx="1">
                  <c:v>ESPCN</c:v>
                </c:pt>
                <c:pt idx="2">
                  <c:v>ESRGAN(x4)</c:v>
                </c:pt>
                <c:pt idx="3">
                  <c:v>topaz</c:v>
                </c:pt>
                <c:pt idx="4">
                  <c:v>FSRCNN</c:v>
                </c:pt>
                <c:pt idx="5">
                  <c:v>SRCNN</c:v>
                </c:pt>
                <c:pt idx="6">
                  <c:v>adobe</c:v>
                </c:pt>
                <c:pt idx="7">
                  <c:v>AE(subpixel)</c:v>
                </c:pt>
                <c:pt idx="8">
                  <c:v>rdn</c:v>
                </c:pt>
                <c:pt idx="9">
                  <c:v>RFDN</c:v>
                </c:pt>
                <c:pt idx="10">
                  <c:v>AE(Deconv)</c:v>
                </c:pt>
              </c:strCache>
            </c:strRef>
          </c:cat>
          <c:val>
            <c:numRef>
              <c:f>'[set5x2 (1).xlsx]Sheet1'!$G$13:$G$23</c:f>
              <c:numCache>
                <c:formatCode>General</c:formatCode>
                <c:ptCount val="11"/>
                <c:pt idx="0">
                  <c:v>31.434100000000001</c:v>
                </c:pt>
                <c:pt idx="1">
                  <c:v>31.662400000000002</c:v>
                </c:pt>
                <c:pt idx="2">
                  <c:v>32.060400000000001</c:v>
                </c:pt>
                <c:pt idx="3">
                  <c:v>32.395400000000002</c:v>
                </c:pt>
                <c:pt idx="4">
                  <c:v>32.582999999999998</c:v>
                </c:pt>
                <c:pt idx="5">
                  <c:v>32.639200000000002</c:v>
                </c:pt>
                <c:pt idx="6">
                  <c:v>32.639200000000002</c:v>
                </c:pt>
                <c:pt idx="7">
                  <c:v>33.306100000000001</c:v>
                </c:pt>
                <c:pt idx="8">
                  <c:v>33.700699999999998</c:v>
                </c:pt>
                <c:pt idx="9">
                  <c:v>34.136200000000002</c:v>
                </c:pt>
                <c:pt idx="10">
                  <c:v>34.456099999999999</c:v>
                </c:pt>
              </c:numCache>
            </c:numRef>
          </c:val>
          <c:extLst>
            <c:ext xmlns:c16="http://schemas.microsoft.com/office/drawing/2014/chart" uri="{C3380CC4-5D6E-409C-BE32-E72D297353CC}">
              <c16:uniqueId val="{00000000-8240-4E85-848C-14684493F416}"/>
            </c:ext>
          </c:extLst>
        </c:ser>
        <c:dLbls>
          <c:dLblPos val="outEnd"/>
          <c:showLegendKey val="0"/>
          <c:showVal val="1"/>
          <c:showCatName val="0"/>
          <c:showSerName val="0"/>
          <c:showPercent val="0"/>
          <c:showBubbleSize val="0"/>
        </c:dLbls>
        <c:gapWidth val="115"/>
        <c:overlap val="-20"/>
        <c:axId val="1000947104"/>
        <c:axId val="937987968"/>
      </c:barChart>
      <c:catAx>
        <c:axId val="100094710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37987968"/>
        <c:crosses val="autoZero"/>
        <c:auto val="1"/>
        <c:lblAlgn val="ctr"/>
        <c:lblOffset val="100"/>
        <c:noMultiLvlLbl val="0"/>
      </c:catAx>
      <c:valAx>
        <c:axId val="93798796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009471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SSIM for project dataset  </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'[Projectdata set.xlsx]Sheet1'!$H$7</c:f>
              <c:strCache>
                <c:ptCount val="1"/>
                <c:pt idx="0">
                  <c:v>SSIM</c:v>
                </c:pt>
              </c:strCache>
            </c:strRef>
          </c:tx>
          <c:spPr>
            <a:solidFill>
              <a:sysClr val="window" lastClr="FFFFF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'[Projectdata set.xlsx]Sheet1'!$G$8:$G$18</c:f>
              <c:strCache>
                <c:ptCount val="11"/>
                <c:pt idx="0">
                  <c:v>ESRGAN(x4)</c:v>
                </c:pt>
                <c:pt idx="1">
                  <c:v>Let's Enhance</c:v>
                </c:pt>
                <c:pt idx="2">
                  <c:v>Topaz</c:v>
                </c:pt>
                <c:pt idx="3">
                  <c:v>FSRCNN</c:v>
                </c:pt>
                <c:pt idx="4">
                  <c:v>AE deconv</c:v>
                </c:pt>
                <c:pt idx="5">
                  <c:v>AE subpixel</c:v>
                </c:pt>
                <c:pt idx="6">
                  <c:v>Adobe</c:v>
                </c:pt>
                <c:pt idx="7">
                  <c:v>RFDN(</c:v>
                </c:pt>
                <c:pt idx="8">
                  <c:v>RDN</c:v>
                </c:pt>
                <c:pt idx="9">
                  <c:v>SRCNN</c:v>
                </c:pt>
                <c:pt idx="10">
                  <c:v>ESPCN</c:v>
                </c:pt>
              </c:strCache>
            </c:strRef>
          </c:cat>
          <c:val>
            <c:numRef>
              <c:f>'[Projectdata set.xlsx]Sheet1'!$H$8:$H$18</c:f>
              <c:numCache>
                <c:formatCode>General</c:formatCode>
                <c:ptCount val="11"/>
                <c:pt idx="0">
                  <c:v>0.68941753910000003</c:v>
                </c:pt>
                <c:pt idx="1">
                  <c:v>0.75600000000000001</c:v>
                </c:pt>
                <c:pt idx="2">
                  <c:v>0.82786000000000004</c:v>
                </c:pt>
                <c:pt idx="3">
                  <c:v>0.86738999999999999</c:v>
                </c:pt>
                <c:pt idx="4">
                  <c:v>0.86799000000000004</c:v>
                </c:pt>
                <c:pt idx="5">
                  <c:v>0.87153000000000003</c:v>
                </c:pt>
                <c:pt idx="6">
                  <c:v>0.87935099999999999</c:v>
                </c:pt>
                <c:pt idx="7">
                  <c:v>0.88051999999999997</c:v>
                </c:pt>
                <c:pt idx="8">
                  <c:v>0.88066</c:v>
                </c:pt>
                <c:pt idx="9">
                  <c:v>0.88099000000000005</c:v>
                </c:pt>
                <c:pt idx="10">
                  <c:v>0.88422000000000001</c:v>
                </c:pt>
              </c:numCache>
            </c:numRef>
          </c:val>
          <c:extLst>
            <c:ext xmlns:c16="http://schemas.microsoft.com/office/drawing/2014/chart" uri="{C3380CC4-5D6E-409C-BE32-E72D297353CC}">
              <c16:uniqueId val="{00000000-F530-4A35-B99F-B372A21ED20A}"/>
            </c:ext>
          </c:extLst>
        </c:ser>
        <c:dLbls>
          <c:dLblPos val="outEnd"/>
          <c:showLegendKey val="0"/>
          <c:showVal val="1"/>
          <c:showCatName val="0"/>
          <c:showSerName val="0"/>
          <c:showPercent val="0"/>
          <c:showBubbleSize val="0"/>
        </c:dLbls>
        <c:gapWidth val="115"/>
        <c:overlap val="-20"/>
        <c:axId val="486467648"/>
        <c:axId val="486469312"/>
      </c:barChart>
      <c:catAx>
        <c:axId val="48646764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6469312"/>
        <c:crosses val="autoZero"/>
        <c:auto val="1"/>
        <c:lblAlgn val="ctr"/>
        <c:lblOffset val="100"/>
        <c:noMultiLvlLbl val="0"/>
      </c:catAx>
      <c:valAx>
        <c:axId val="48646931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64676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SSIM</a:t>
            </a:r>
            <a:r>
              <a:rPr lang="en-US" baseline="0"/>
              <a:t> for Set5</a:t>
            </a:r>
            <a:endParaRPr lang="en-US"/>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solidFill>
              <a:schemeClr val="bg1"/>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'[set5x2 (1).xlsx]Sheet1'!$B$13:$B$23</c:f>
              <c:strCache>
                <c:ptCount val="11"/>
                <c:pt idx="0">
                  <c:v>let's enhance</c:v>
                </c:pt>
                <c:pt idx="1">
                  <c:v>ESRGAN(X4)</c:v>
                </c:pt>
                <c:pt idx="2">
                  <c:v>topaz</c:v>
                </c:pt>
                <c:pt idx="3">
                  <c:v>adobe</c:v>
                </c:pt>
                <c:pt idx="4">
                  <c:v>FSRCNN</c:v>
                </c:pt>
                <c:pt idx="5">
                  <c:v>AE(subpixel)</c:v>
                </c:pt>
                <c:pt idx="6">
                  <c:v>ESPCN</c:v>
                </c:pt>
                <c:pt idx="7">
                  <c:v>rdn</c:v>
                </c:pt>
                <c:pt idx="8">
                  <c:v>SRCNN</c:v>
                </c:pt>
                <c:pt idx="9">
                  <c:v>RFDN</c:v>
                </c:pt>
                <c:pt idx="10">
                  <c:v>AE(Deconv)</c:v>
                </c:pt>
              </c:strCache>
            </c:strRef>
          </c:cat>
          <c:val>
            <c:numRef>
              <c:f>'[set5x2 (1).xlsx]Sheet1'!$C$13:$C$23</c:f>
              <c:numCache>
                <c:formatCode>General</c:formatCode>
                <c:ptCount val="11"/>
                <c:pt idx="0">
                  <c:v>0.80774000000000001</c:v>
                </c:pt>
                <c:pt idx="1">
                  <c:v>0.81030000000000002</c:v>
                </c:pt>
                <c:pt idx="2">
                  <c:v>0.85870999999999997</c:v>
                </c:pt>
                <c:pt idx="3">
                  <c:v>0.85887000000000002</c:v>
                </c:pt>
                <c:pt idx="4">
                  <c:v>0.871</c:v>
                </c:pt>
                <c:pt idx="5">
                  <c:v>0.88700000000000001</c:v>
                </c:pt>
                <c:pt idx="6">
                  <c:v>0.8891</c:v>
                </c:pt>
                <c:pt idx="7">
                  <c:v>0.89832999999999996</c:v>
                </c:pt>
                <c:pt idx="8">
                  <c:v>0.90649999999999997</c:v>
                </c:pt>
                <c:pt idx="9">
                  <c:v>0.90690000000000004</c:v>
                </c:pt>
                <c:pt idx="10">
                  <c:v>0.91420000000000001</c:v>
                </c:pt>
              </c:numCache>
            </c:numRef>
          </c:val>
          <c:extLst>
            <c:ext xmlns:c16="http://schemas.microsoft.com/office/drawing/2014/chart" uri="{C3380CC4-5D6E-409C-BE32-E72D297353CC}">
              <c16:uniqueId val="{00000000-9155-485E-895D-1F63DAD60B06}"/>
            </c:ext>
          </c:extLst>
        </c:ser>
        <c:dLbls>
          <c:dLblPos val="outEnd"/>
          <c:showLegendKey val="0"/>
          <c:showVal val="1"/>
          <c:showCatName val="0"/>
          <c:showSerName val="0"/>
          <c:showPercent val="0"/>
          <c:showBubbleSize val="0"/>
        </c:dLbls>
        <c:gapWidth val="115"/>
        <c:overlap val="-20"/>
        <c:axId val="1013332144"/>
        <c:axId val="1013332560"/>
      </c:barChart>
      <c:catAx>
        <c:axId val="101333214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13332560"/>
        <c:crosses val="autoZero"/>
        <c:auto val="1"/>
        <c:lblAlgn val="ctr"/>
        <c:lblOffset val="100"/>
        <c:noMultiLvlLbl val="0"/>
      </c:catAx>
      <c:valAx>
        <c:axId val="101333256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1333214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AVG</a:t>
            </a:r>
            <a:r>
              <a:rPr lang="en-US" baseline="0"/>
              <a:t> SSIM for x2x2/x4 set5 </a:t>
            </a:r>
            <a:endParaRPr lang="en-US"/>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Sheet1!$D$25</c:f>
              <c:strCache>
                <c:ptCount val="1"/>
                <c:pt idx="0">
                  <c:v>x4</c:v>
                </c:pt>
              </c:strCache>
            </c:strRef>
          </c:tx>
          <c:spPr>
            <a:solidFill>
              <a:srgbClr val="FF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Sheet1!$C$27:$C$34</c:f>
              <c:strCache>
                <c:ptCount val="8"/>
                <c:pt idx="0">
                  <c:v>topaz</c:v>
                </c:pt>
                <c:pt idx="1">
                  <c:v>FSRCNN</c:v>
                </c:pt>
                <c:pt idx="2">
                  <c:v>AE(subpixel)</c:v>
                </c:pt>
                <c:pt idx="3">
                  <c:v>SRCNN</c:v>
                </c:pt>
                <c:pt idx="4">
                  <c:v>ESPCN</c:v>
                </c:pt>
                <c:pt idx="5">
                  <c:v>RDN</c:v>
                </c:pt>
                <c:pt idx="6">
                  <c:v>RFDN</c:v>
                </c:pt>
                <c:pt idx="7">
                  <c:v>AE(Deconv)</c:v>
                </c:pt>
              </c:strCache>
              <c:extLst/>
            </c:strRef>
          </c:cat>
          <c:val>
            <c:numRef>
              <c:f>Sheet1!$D$27:$D$34</c:f>
              <c:numCache>
                <c:formatCode>General</c:formatCode>
                <c:ptCount val="8"/>
                <c:pt idx="0">
                  <c:v>0.68889999999999996</c:v>
                </c:pt>
                <c:pt idx="1">
                  <c:v>0.74209999999999998</c:v>
                </c:pt>
                <c:pt idx="2">
                  <c:v>0.77339999999999998</c:v>
                </c:pt>
                <c:pt idx="3">
                  <c:v>0.6996</c:v>
                </c:pt>
                <c:pt idx="4">
                  <c:v>0.70899999999999996</c:v>
                </c:pt>
                <c:pt idx="5">
                  <c:v>0.72119999999999995</c:v>
                </c:pt>
                <c:pt idx="6">
                  <c:v>0.76259999999999994</c:v>
                </c:pt>
                <c:pt idx="7">
                  <c:v>0.78420000000000001</c:v>
                </c:pt>
              </c:numCache>
              <c:extLst/>
            </c:numRef>
          </c:val>
          <c:extLst>
            <c:ext xmlns:c16="http://schemas.microsoft.com/office/drawing/2014/chart" uri="{C3380CC4-5D6E-409C-BE32-E72D297353CC}">
              <c16:uniqueId val="{00000000-9AF8-4CB6-8CE2-7E476AA2C8EC}"/>
            </c:ext>
          </c:extLst>
        </c:ser>
        <c:ser>
          <c:idx val="1"/>
          <c:order val="1"/>
          <c:tx>
            <c:strRef>
              <c:f>Sheet1!$E$26</c:f>
              <c:strCache>
                <c:ptCount val="1"/>
                <c:pt idx="0">
                  <c:v>x2x2</c:v>
                </c:pt>
              </c:strCache>
            </c:strRef>
          </c:tx>
          <c:spPr>
            <a:solidFill>
              <a:sysClr val="window" lastClr="FFFF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Sheet1!$C$27:$C$34</c:f>
              <c:strCache>
                <c:ptCount val="8"/>
                <c:pt idx="0">
                  <c:v>topaz</c:v>
                </c:pt>
                <c:pt idx="1">
                  <c:v>FSRCNN</c:v>
                </c:pt>
                <c:pt idx="2">
                  <c:v>AE(subpixel)</c:v>
                </c:pt>
                <c:pt idx="3">
                  <c:v>SRCNN</c:v>
                </c:pt>
                <c:pt idx="4">
                  <c:v>ESPCN</c:v>
                </c:pt>
                <c:pt idx="5">
                  <c:v>RDN</c:v>
                </c:pt>
                <c:pt idx="6">
                  <c:v>RFDN</c:v>
                </c:pt>
                <c:pt idx="7">
                  <c:v>AE(Deconv)</c:v>
                </c:pt>
              </c:strCache>
              <c:extLst/>
            </c:strRef>
          </c:cat>
          <c:val>
            <c:numRef>
              <c:f>Sheet1!$E$27:$E$34</c:f>
              <c:numCache>
                <c:formatCode>General</c:formatCode>
                <c:ptCount val="8"/>
                <c:pt idx="0">
                  <c:v>0.62229999999999996</c:v>
                </c:pt>
                <c:pt idx="1">
                  <c:v>0.71399999999999997</c:v>
                </c:pt>
                <c:pt idx="2">
                  <c:v>0.74460000000000004</c:v>
                </c:pt>
                <c:pt idx="3">
                  <c:v>0.78010000000000002</c:v>
                </c:pt>
                <c:pt idx="4">
                  <c:v>0.78039999999999998</c:v>
                </c:pt>
                <c:pt idx="5">
                  <c:v>0.78380000000000005</c:v>
                </c:pt>
                <c:pt idx="6">
                  <c:v>0.79369999999999996</c:v>
                </c:pt>
                <c:pt idx="7">
                  <c:v>0.82010000000000005</c:v>
                </c:pt>
              </c:numCache>
              <c:extLst/>
            </c:numRef>
          </c:val>
          <c:extLst>
            <c:ext xmlns:c16="http://schemas.microsoft.com/office/drawing/2014/chart" uri="{C3380CC4-5D6E-409C-BE32-E72D297353CC}">
              <c16:uniqueId val="{00000001-9AF8-4CB6-8CE2-7E476AA2C8EC}"/>
            </c:ext>
          </c:extLst>
        </c:ser>
        <c:dLbls>
          <c:dLblPos val="outEnd"/>
          <c:showLegendKey val="0"/>
          <c:showVal val="1"/>
          <c:showCatName val="0"/>
          <c:showSerName val="0"/>
          <c:showPercent val="0"/>
          <c:showBubbleSize val="0"/>
        </c:dLbls>
        <c:gapWidth val="115"/>
        <c:overlap val="-20"/>
        <c:axId val="585235903"/>
        <c:axId val="585252543"/>
      </c:barChart>
      <c:catAx>
        <c:axId val="58523590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5252543"/>
        <c:crosses val="autoZero"/>
        <c:auto val="1"/>
        <c:lblAlgn val="ctr"/>
        <c:lblOffset val="100"/>
        <c:noMultiLvlLbl val="0"/>
      </c:catAx>
      <c:valAx>
        <c:axId val="58525254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52359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a:t>
            </a:r>
            <a:r>
              <a:rPr lang="en-US" baseline="0"/>
              <a:t> PSNR for </a:t>
            </a:r>
            <a:r>
              <a:rPr lang="en-US" sz="1600" b="1" i="0" u="none" strike="noStrike" baseline="0">
                <a:effectLst/>
              </a:rPr>
              <a:t>x2x2/x4 </a:t>
            </a:r>
            <a:r>
              <a:rPr lang="en-US" baseline="0"/>
              <a:t>set5</a:t>
            </a:r>
            <a:endParaRPr lang="en-US"/>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[set5x2x2x4.xlsx]Sheet1!$L$40</c:f>
              <c:strCache>
                <c:ptCount val="1"/>
                <c:pt idx="0">
                  <c:v>x4</c:v>
                </c:pt>
              </c:strCache>
            </c:strRef>
          </c:tx>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[set5x2x2x4.xlsx]Sheet1!$K$42:$K$49</c:f>
              <c:strCache>
                <c:ptCount val="8"/>
                <c:pt idx="0">
                  <c:v>RDN</c:v>
                </c:pt>
                <c:pt idx="1">
                  <c:v>topaz</c:v>
                </c:pt>
                <c:pt idx="2">
                  <c:v>SRCNN</c:v>
                </c:pt>
                <c:pt idx="3">
                  <c:v>FSRCNN</c:v>
                </c:pt>
                <c:pt idx="4">
                  <c:v>ESPCN</c:v>
                </c:pt>
                <c:pt idx="5">
                  <c:v>RFDN</c:v>
                </c:pt>
                <c:pt idx="6">
                  <c:v>amr(Deconv)</c:v>
                </c:pt>
                <c:pt idx="7">
                  <c:v>AE(subpixel)</c:v>
                </c:pt>
              </c:strCache>
            </c:strRef>
          </c:cat>
          <c:val>
            <c:numRef>
              <c:f>[set5x2x2x4.xlsx]Sheet1!$L$42:$L$49</c:f>
              <c:numCache>
                <c:formatCode>General</c:formatCode>
                <c:ptCount val="8"/>
                <c:pt idx="0">
                  <c:v>30.5153</c:v>
                </c:pt>
                <c:pt idx="1">
                  <c:v>30.660599999999999</c:v>
                </c:pt>
                <c:pt idx="2">
                  <c:v>31.163499999999999</c:v>
                </c:pt>
                <c:pt idx="3">
                  <c:v>31.3444</c:v>
                </c:pt>
                <c:pt idx="4">
                  <c:v>31.350999999999999</c:v>
                </c:pt>
                <c:pt idx="5">
                  <c:v>31.359500000000001</c:v>
                </c:pt>
                <c:pt idx="6">
                  <c:v>31.465699999999998</c:v>
                </c:pt>
                <c:pt idx="7">
                  <c:v>31.732199999999999</c:v>
                </c:pt>
              </c:numCache>
            </c:numRef>
          </c:val>
          <c:extLst>
            <c:ext xmlns:c16="http://schemas.microsoft.com/office/drawing/2014/chart" uri="{C3380CC4-5D6E-409C-BE32-E72D297353CC}">
              <c16:uniqueId val="{00000000-256C-4D9A-AB6B-167840297B04}"/>
            </c:ext>
          </c:extLst>
        </c:ser>
        <c:ser>
          <c:idx val="1"/>
          <c:order val="1"/>
          <c:tx>
            <c:strRef>
              <c:f>[set5x2x2x4.xlsx]Sheet1!$M$40</c:f>
              <c:strCache>
                <c:ptCount val="1"/>
                <c:pt idx="0">
                  <c:v>x2x2</c:v>
                </c:pt>
              </c:strCache>
            </c:strRef>
          </c:tx>
          <c:spPr>
            <a:solidFill>
              <a:schemeClr val="bg1"/>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[set5x2x2x4.xlsx]Sheet1!$K$42:$K$49</c:f>
              <c:strCache>
                <c:ptCount val="8"/>
                <c:pt idx="0">
                  <c:v>RDN</c:v>
                </c:pt>
                <c:pt idx="1">
                  <c:v>topaz</c:v>
                </c:pt>
                <c:pt idx="2">
                  <c:v>SRCNN</c:v>
                </c:pt>
                <c:pt idx="3">
                  <c:v>FSRCNN</c:v>
                </c:pt>
                <c:pt idx="4">
                  <c:v>ESPCN</c:v>
                </c:pt>
                <c:pt idx="5">
                  <c:v>RFDN</c:v>
                </c:pt>
                <c:pt idx="6">
                  <c:v>amr(Deconv)</c:v>
                </c:pt>
                <c:pt idx="7">
                  <c:v>AE(subpixel)</c:v>
                </c:pt>
              </c:strCache>
            </c:strRef>
          </c:cat>
          <c:val>
            <c:numRef>
              <c:f>[set5x2x2x4.xlsx]Sheet1!$M$42:$M$49</c:f>
              <c:numCache>
                <c:formatCode>General</c:formatCode>
                <c:ptCount val="8"/>
                <c:pt idx="0">
                  <c:v>31.515319999999999</c:v>
                </c:pt>
                <c:pt idx="1">
                  <c:v>30.249020000000002</c:v>
                </c:pt>
                <c:pt idx="2">
                  <c:v>31.661149999999999</c:v>
                </c:pt>
                <c:pt idx="3">
                  <c:v>30.318650000000002</c:v>
                </c:pt>
                <c:pt idx="4">
                  <c:v>30.366320000000002</c:v>
                </c:pt>
                <c:pt idx="5">
                  <c:v>31.857589999999998</c:v>
                </c:pt>
                <c:pt idx="6">
                  <c:v>32.190620000000003</c:v>
                </c:pt>
                <c:pt idx="7">
                  <c:v>30.94143</c:v>
                </c:pt>
              </c:numCache>
            </c:numRef>
          </c:val>
          <c:extLst>
            <c:ext xmlns:c16="http://schemas.microsoft.com/office/drawing/2014/chart" uri="{C3380CC4-5D6E-409C-BE32-E72D297353CC}">
              <c16:uniqueId val="{00000001-256C-4D9A-AB6B-167840297B04}"/>
            </c:ext>
          </c:extLst>
        </c:ser>
        <c:dLbls>
          <c:dLblPos val="outEnd"/>
          <c:showLegendKey val="0"/>
          <c:showVal val="1"/>
          <c:showCatName val="0"/>
          <c:showSerName val="0"/>
          <c:showPercent val="0"/>
          <c:showBubbleSize val="0"/>
        </c:dLbls>
        <c:gapWidth val="115"/>
        <c:overlap val="-20"/>
        <c:axId val="695874383"/>
        <c:axId val="695873551"/>
      </c:barChart>
      <c:catAx>
        <c:axId val="69587438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5873551"/>
        <c:crosses val="autoZero"/>
        <c:auto val="1"/>
        <c:lblAlgn val="ctr"/>
        <c:lblOffset val="100"/>
        <c:noMultiLvlLbl val="0"/>
      </c:catAx>
      <c:valAx>
        <c:axId val="695873551"/>
        <c:scaling>
          <c:orientation val="minMax"/>
          <c:min val="25"/>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58743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PSNR for set14</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[Set14x2.xlsx]Sheet1!$C$8</c:f>
              <c:strCache>
                <c:ptCount val="1"/>
                <c:pt idx="0">
                  <c:v>PSNR</c:v>
                </c:pt>
              </c:strCache>
            </c:strRef>
          </c:tx>
          <c:spPr>
            <a:solidFill>
              <a:schemeClr val="bg1"/>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[Set14x2.xlsx]Sheet1!$B$9:$B$19</c:f>
              <c:strCache>
                <c:ptCount val="11"/>
                <c:pt idx="0">
                  <c:v>ESRGAN(x4)</c:v>
                </c:pt>
                <c:pt idx="1">
                  <c:v>ESPCN</c:v>
                </c:pt>
                <c:pt idx="2">
                  <c:v>Let's enhance</c:v>
                </c:pt>
                <c:pt idx="3">
                  <c:v>FSRCNN</c:v>
                </c:pt>
                <c:pt idx="4">
                  <c:v>topaz</c:v>
                </c:pt>
                <c:pt idx="5">
                  <c:v>adobe</c:v>
                </c:pt>
                <c:pt idx="6">
                  <c:v>AE Subpixel</c:v>
                </c:pt>
                <c:pt idx="7">
                  <c:v>RDN</c:v>
                </c:pt>
                <c:pt idx="8">
                  <c:v>SRCNN</c:v>
                </c:pt>
                <c:pt idx="9">
                  <c:v>RFDN
</c:v>
                </c:pt>
                <c:pt idx="10">
                  <c:v>AE deconvo</c:v>
                </c:pt>
              </c:strCache>
            </c:strRef>
          </c:cat>
          <c:val>
            <c:numRef>
              <c:f>[Set14x2.xlsx]Sheet1!$C$9:$C$19</c:f>
              <c:numCache>
                <c:formatCode>General</c:formatCode>
                <c:ptCount val="11"/>
                <c:pt idx="0">
                  <c:v>30.952660000000002</c:v>
                </c:pt>
                <c:pt idx="1">
                  <c:v>30.968170000000001</c:v>
                </c:pt>
                <c:pt idx="2">
                  <c:v>30.982109999999999</c:v>
                </c:pt>
                <c:pt idx="3">
                  <c:v>31.531110000000002</c:v>
                </c:pt>
                <c:pt idx="4">
                  <c:v>31.731439999999999</c:v>
                </c:pt>
                <c:pt idx="5">
                  <c:v>31.930289999999999</c:v>
                </c:pt>
                <c:pt idx="6">
                  <c:v>32.09487</c:v>
                </c:pt>
                <c:pt idx="7">
                  <c:v>32.322119999999998</c:v>
                </c:pt>
                <c:pt idx="8">
                  <c:v>32.437379999999997</c:v>
                </c:pt>
                <c:pt idx="9">
                  <c:v>32.789389999999997</c:v>
                </c:pt>
                <c:pt idx="10">
                  <c:v>32.805970000000002</c:v>
                </c:pt>
              </c:numCache>
            </c:numRef>
          </c:val>
          <c:extLst>
            <c:ext xmlns:c16="http://schemas.microsoft.com/office/drawing/2014/chart" uri="{C3380CC4-5D6E-409C-BE32-E72D297353CC}">
              <c16:uniqueId val="{00000000-83A5-401C-8B37-F0839DEF71D5}"/>
            </c:ext>
          </c:extLst>
        </c:ser>
        <c:dLbls>
          <c:dLblPos val="outEnd"/>
          <c:showLegendKey val="0"/>
          <c:showVal val="1"/>
          <c:showCatName val="0"/>
          <c:showSerName val="0"/>
          <c:showPercent val="0"/>
          <c:showBubbleSize val="0"/>
        </c:dLbls>
        <c:gapWidth val="115"/>
        <c:overlap val="-20"/>
        <c:axId val="1574947536"/>
        <c:axId val="1574947120"/>
      </c:barChart>
      <c:catAx>
        <c:axId val="157494753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4947120"/>
        <c:crosses val="autoZero"/>
        <c:auto val="1"/>
        <c:lblAlgn val="ctr"/>
        <c:lblOffset val="100"/>
        <c:noMultiLvlLbl val="0"/>
      </c:catAx>
      <c:valAx>
        <c:axId val="1574947120"/>
        <c:scaling>
          <c:orientation val="minMax"/>
          <c:max val="34"/>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494753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SSIM for set14</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[Set14x2.xlsx]Sheet1!$F$8</c:f>
              <c:strCache>
                <c:ptCount val="1"/>
                <c:pt idx="0">
                  <c:v>SSIM</c:v>
                </c:pt>
              </c:strCache>
            </c:strRef>
          </c:tx>
          <c:spPr>
            <a:solidFill>
              <a:sysClr val="window" lastClr="FFFFF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[Set14x2.xlsx]Sheet1!$E$9:$E$19</c:f>
              <c:strCache>
                <c:ptCount val="11"/>
                <c:pt idx="0">
                  <c:v>ESRGAN(x4)</c:v>
                </c:pt>
                <c:pt idx="1">
                  <c:v>Let's enhance</c:v>
                </c:pt>
                <c:pt idx="2">
                  <c:v>FSRCNN</c:v>
                </c:pt>
                <c:pt idx="3">
                  <c:v>Subpixel
Amr</c:v>
                </c:pt>
                <c:pt idx="4">
                  <c:v>topaz</c:v>
                </c:pt>
                <c:pt idx="5">
                  <c:v>SRCNN</c:v>
                </c:pt>
                <c:pt idx="6">
                  <c:v>ESPCN</c:v>
                </c:pt>
                <c:pt idx="7">
                  <c:v>adobe</c:v>
                </c:pt>
                <c:pt idx="8">
                  <c:v>RDN
Saad</c:v>
                </c:pt>
                <c:pt idx="9">
                  <c:v>AE deconvo</c:v>
                </c:pt>
                <c:pt idx="10">
                  <c:v>RFDN</c:v>
                </c:pt>
              </c:strCache>
            </c:strRef>
          </c:cat>
          <c:val>
            <c:numRef>
              <c:f>[Set14x2.xlsx]Sheet1!$F$9:$F$19</c:f>
              <c:numCache>
                <c:formatCode>General</c:formatCode>
                <c:ptCount val="11"/>
                <c:pt idx="0">
                  <c:v>0.63648800000000005</c:v>
                </c:pt>
                <c:pt idx="1">
                  <c:v>0.75175999999999998</c:v>
                </c:pt>
                <c:pt idx="2">
                  <c:v>0.78463000000000005</c:v>
                </c:pt>
                <c:pt idx="3">
                  <c:v>0.78656999999999999</c:v>
                </c:pt>
                <c:pt idx="4">
                  <c:v>0.79074999999999995</c:v>
                </c:pt>
                <c:pt idx="5">
                  <c:v>0.80284</c:v>
                </c:pt>
                <c:pt idx="6">
                  <c:v>0.80313000000000001</c:v>
                </c:pt>
                <c:pt idx="7">
                  <c:v>0.81220000000000003</c:v>
                </c:pt>
                <c:pt idx="8">
                  <c:v>0.83647000000000005</c:v>
                </c:pt>
                <c:pt idx="9">
                  <c:v>0.85016000000000003</c:v>
                </c:pt>
                <c:pt idx="10">
                  <c:v>0.85741999999999996</c:v>
                </c:pt>
              </c:numCache>
            </c:numRef>
          </c:val>
          <c:extLst>
            <c:ext xmlns:c16="http://schemas.microsoft.com/office/drawing/2014/chart" uri="{C3380CC4-5D6E-409C-BE32-E72D297353CC}">
              <c16:uniqueId val="{00000000-78F8-4570-A8A9-FCF77C3ABDBB}"/>
            </c:ext>
          </c:extLst>
        </c:ser>
        <c:dLbls>
          <c:dLblPos val="outEnd"/>
          <c:showLegendKey val="0"/>
          <c:showVal val="1"/>
          <c:showCatName val="0"/>
          <c:showSerName val="0"/>
          <c:showPercent val="0"/>
          <c:showBubbleSize val="0"/>
        </c:dLbls>
        <c:gapWidth val="115"/>
        <c:overlap val="-20"/>
        <c:axId val="1570487920"/>
        <c:axId val="1570488336"/>
      </c:barChart>
      <c:catAx>
        <c:axId val="15704879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0488336"/>
        <c:crosses val="autoZero"/>
        <c:auto val="1"/>
        <c:lblAlgn val="ctr"/>
        <c:lblOffset val="100"/>
        <c:noMultiLvlLbl val="0"/>
      </c:catAx>
      <c:valAx>
        <c:axId val="157048833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04879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PSNR for Medical dataset</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[Medicaldatasetx2.xlsx]Sheet1!$B$7</c:f>
              <c:strCache>
                <c:ptCount val="1"/>
                <c:pt idx="0">
                  <c:v>PSNR</c:v>
                </c:pt>
              </c:strCache>
            </c:strRef>
          </c:tx>
          <c:spPr>
            <a:solidFill>
              <a:sysClr val="window" lastClr="FFFFF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[Medicaldatasetx2.xlsx]Sheet1!$A$8:$A$18</c:f>
              <c:strCache>
                <c:ptCount val="11"/>
                <c:pt idx="0">
                  <c:v>let's enhace</c:v>
                </c:pt>
                <c:pt idx="1">
                  <c:v>ESRGAN(x4)</c:v>
                </c:pt>
                <c:pt idx="2">
                  <c:v>Topaz</c:v>
                </c:pt>
                <c:pt idx="3">
                  <c:v>FSRCNN</c:v>
                </c:pt>
                <c:pt idx="4">
                  <c:v>ESPCN</c:v>
                </c:pt>
                <c:pt idx="5">
                  <c:v>AE(subpixel)</c:v>
                </c:pt>
                <c:pt idx="6">
                  <c:v>adobe</c:v>
                </c:pt>
                <c:pt idx="7">
                  <c:v>SRCNN</c:v>
                </c:pt>
                <c:pt idx="8">
                  <c:v>AE(Deconv)</c:v>
                </c:pt>
                <c:pt idx="9">
                  <c:v>RDN</c:v>
                </c:pt>
                <c:pt idx="10">
                  <c:v>RFDN</c:v>
                </c:pt>
              </c:strCache>
            </c:strRef>
          </c:cat>
          <c:val>
            <c:numRef>
              <c:f>[Medicaldatasetx2.xlsx]Sheet1!$B$8:$B$18</c:f>
              <c:numCache>
                <c:formatCode>General</c:formatCode>
                <c:ptCount val="11"/>
                <c:pt idx="0">
                  <c:v>32.854500000000002</c:v>
                </c:pt>
                <c:pt idx="1">
                  <c:v>35.166699999999999</c:v>
                </c:pt>
                <c:pt idx="2">
                  <c:v>35.718499999999999</c:v>
                </c:pt>
                <c:pt idx="3">
                  <c:v>38.2166</c:v>
                </c:pt>
                <c:pt idx="4">
                  <c:v>38.806100000000001</c:v>
                </c:pt>
                <c:pt idx="5">
                  <c:v>41.061599999999999</c:v>
                </c:pt>
                <c:pt idx="6">
                  <c:v>41.086300000000001</c:v>
                </c:pt>
                <c:pt idx="7">
                  <c:v>42.744799999999998</c:v>
                </c:pt>
                <c:pt idx="8">
                  <c:v>43.085900000000002</c:v>
                </c:pt>
                <c:pt idx="9">
                  <c:v>43.673400000000001</c:v>
                </c:pt>
                <c:pt idx="10">
                  <c:v>43.937100000000001</c:v>
                </c:pt>
              </c:numCache>
            </c:numRef>
          </c:val>
          <c:extLst>
            <c:ext xmlns:c16="http://schemas.microsoft.com/office/drawing/2014/chart" uri="{C3380CC4-5D6E-409C-BE32-E72D297353CC}">
              <c16:uniqueId val="{00000000-1B84-4830-ADF9-74ADE652695C}"/>
            </c:ext>
          </c:extLst>
        </c:ser>
        <c:dLbls>
          <c:dLblPos val="outEnd"/>
          <c:showLegendKey val="0"/>
          <c:showVal val="1"/>
          <c:showCatName val="0"/>
          <c:showSerName val="0"/>
          <c:showPercent val="0"/>
          <c:showBubbleSize val="0"/>
        </c:dLbls>
        <c:gapWidth val="115"/>
        <c:overlap val="-20"/>
        <c:axId val="655731536"/>
        <c:axId val="655738192"/>
      </c:barChart>
      <c:catAx>
        <c:axId val="65573153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5738192"/>
        <c:crosses val="autoZero"/>
        <c:auto val="1"/>
        <c:lblAlgn val="ctr"/>
        <c:lblOffset val="100"/>
        <c:noMultiLvlLbl val="0"/>
      </c:catAx>
      <c:valAx>
        <c:axId val="65573819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573153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SSIM  for Medical </a:t>
            </a:r>
            <a:r>
              <a:rPr lang="en-US" baseline="0"/>
              <a:t>dataset</a:t>
            </a:r>
            <a:endParaRPr lang="en-US"/>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[Medicaldatasetx2.xlsx]Sheet1!$G$7</c:f>
              <c:strCache>
                <c:ptCount val="1"/>
                <c:pt idx="0">
                  <c:v>SSIM</c:v>
                </c:pt>
              </c:strCache>
            </c:strRef>
          </c:tx>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[Medicaldatasetx2.xlsx]Sheet1!$F$8:$F$18</c:f>
              <c:strCache>
                <c:ptCount val="11"/>
                <c:pt idx="0">
                  <c:v>let's enhace</c:v>
                </c:pt>
                <c:pt idx="1">
                  <c:v>ESRGAN(x4)</c:v>
                </c:pt>
                <c:pt idx="2">
                  <c:v>Topaz</c:v>
                </c:pt>
                <c:pt idx="3">
                  <c:v>adobe</c:v>
                </c:pt>
                <c:pt idx="4">
                  <c:v>AE(subpixel)</c:v>
                </c:pt>
                <c:pt idx="5">
                  <c:v>FSRCNN</c:v>
                </c:pt>
                <c:pt idx="6">
                  <c:v>SRCNN</c:v>
                </c:pt>
                <c:pt idx="7">
                  <c:v>RFDN</c:v>
                </c:pt>
                <c:pt idx="8">
                  <c:v>RDN</c:v>
                </c:pt>
                <c:pt idx="9">
                  <c:v>AE(Deconv)</c:v>
                </c:pt>
                <c:pt idx="10">
                  <c:v>ESPCN</c:v>
                </c:pt>
              </c:strCache>
            </c:strRef>
          </c:cat>
          <c:val>
            <c:numRef>
              <c:f>[Medicaldatasetx2.xlsx]Sheet1!$G$8:$G$18</c:f>
              <c:numCache>
                <c:formatCode>General</c:formatCode>
                <c:ptCount val="11"/>
                <c:pt idx="0">
                  <c:v>0.72399999999999998</c:v>
                </c:pt>
                <c:pt idx="1">
                  <c:v>0.84963</c:v>
                </c:pt>
                <c:pt idx="2">
                  <c:v>0.89239999999999997</c:v>
                </c:pt>
                <c:pt idx="3">
                  <c:v>0.96340000000000003</c:v>
                </c:pt>
                <c:pt idx="4">
                  <c:v>0.96889999999999998</c:v>
                </c:pt>
                <c:pt idx="5">
                  <c:v>0.96950000000000003</c:v>
                </c:pt>
                <c:pt idx="6">
                  <c:v>0.97970000000000002</c:v>
                </c:pt>
                <c:pt idx="7">
                  <c:v>0.98460000000000003</c:v>
                </c:pt>
                <c:pt idx="8">
                  <c:v>0.9849</c:v>
                </c:pt>
                <c:pt idx="9">
                  <c:v>0.98660000000000003</c:v>
                </c:pt>
                <c:pt idx="10">
                  <c:v>0.98670000000000002</c:v>
                </c:pt>
              </c:numCache>
            </c:numRef>
          </c:val>
          <c:extLst>
            <c:ext xmlns:c16="http://schemas.microsoft.com/office/drawing/2014/chart" uri="{C3380CC4-5D6E-409C-BE32-E72D297353CC}">
              <c16:uniqueId val="{00000000-3825-4AA1-83A9-F6A5E4B6B7E6}"/>
            </c:ext>
          </c:extLst>
        </c:ser>
        <c:dLbls>
          <c:dLblPos val="outEnd"/>
          <c:showLegendKey val="0"/>
          <c:showVal val="1"/>
          <c:showCatName val="0"/>
          <c:showSerName val="0"/>
          <c:showPercent val="0"/>
          <c:showBubbleSize val="0"/>
        </c:dLbls>
        <c:gapWidth val="115"/>
        <c:overlap val="-20"/>
        <c:axId val="920950560"/>
        <c:axId val="920952224"/>
      </c:barChart>
      <c:catAx>
        <c:axId val="92095056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20952224"/>
        <c:crosses val="autoZero"/>
        <c:auto val="1"/>
        <c:lblAlgn val="ctr"/>
        <c:lblOffset val="100"/>
        <c:noMultiLvlLbl val="0"/>
      </c:catAx>
      <c:valAx>
        <c:axId val="920952224"/>
        <c:scaling>
          <c:orientation val="minMax"/>
          <c:max val="1.1000000000000001"/>
          <c:min val="0"/>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2095056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 PSNR for Project</a:t>
            </a:r>
            <a:r>
              <a:rPr lang="en-US" baseline="0"/>
              <a:t> dataset</a:t>
            </a:r>
            <a:endParaRPr lang="en-US"/>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'[Projectdata set.xlsx]Sheet1'!$C$7</c:f>
              <c:strCache>
                <c:ptCount val="1"/>
                <c:pt idx="0">
                  <c:v>PSNR</c:v>
                </c:pt>
              </c:strCache>
            </c:strRef>
          </c:tx>
          <c:spPr>
            <a:solidFill>
              <a:sysClr val="window" lastClr="FFFFF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'[Projectdata set.xlsx]Sheet1'!$B$8:$B$18</c:f>
              <c:strCache>
                <c:ptCount val="11"/>
                <c:pt idx="0">
                  <c:v>Let's Enhance</c:v>
                </c:pt>
                <c:pt idx="1">
                  <c:v>ESRGAN(x4)</c:v>
                </c:pt>
                <c:pt idx="2">
                  <c:v>Topaz</c:v>
                </c:pt>
                <c:pt idx="3">
                  <c:v>ESPCN</c:v>
                </c:pt>
                <c:pt idx="4">
                  <c:v>FSRCNN</c:v>
                </c:pt>
                <c:pt idx="5">
                  <c:v>Adobe</c:v>
                </c:pt>
                <c:pt idx="6">
                  <c:v>RDN</c:v>
                </c:pt>
                <c:pt idx="7">
                  <c:v>AE deconv</c:v>
                </c:pt>
                <c:pt idx="8">
                  <c:v>RFDN(</c:v>
                </c:pt>
                <c:pt idx="9">
                  <c:v>AE subpixel</c:v>
                </c:pt>
                <c:pt idx="10">
                  <c:v>SRCNN</c:v>
                </c:pt>
              </c:strCache>
            </c:strRef>
          </c:cat>
          <c:val>
            <c:numRef>
              <c:f>'[Projectdata set.xlsx]Sheet1'!$C$8:$C$18</c:f>
              <c:numCache>
                <c:formatCode>General</c:formatCode>
                <c:ptCount val="11"/>
                <c:pt idx="0">
                  <c:v>32.091000000000001</c:v>
                </c:pt>
                <c:pt idx="1">
                  <c:v>32.32774165</c:v>
                </c:pt>
                <c:pt idx="2">
                  <c:v>33.70534</c:v>
                </c:pt>
                <c:pt idx="3">
                  <c:v>34.049480000000003</c:v>
                </c:pt>
                <c:pt idx="4">
                  <c:v>34.285890000000002</c:v>
                </c:pt>
                <c:pt idx="5">
                  <c:v>35.260060000000003</c:v>
                </c:pt>
                <c:pt idx="6">
                  <c:v>35.308660000000003</c:v>
                </c:pt>
                <c:pt idx="7">
                  <c:v>35.372100000000003</c:v>
                </c:pt>
                <c:pt idx="8">
                  <c:v>35.431449999999998</c:v>
                </c:pt>
                <c:pt idx="9">
                  <c:v>35.54974</c:v>
                </c:pt>
                <c:pt idx="10">
                  <c:v>35.845010000000002</c:v>
                </c:pt>
              </c:numCache>
            </c:numRef>
          </c:val>
          <c:extLst>
            <c:ext xmlns:c16="http://schemas.microsoft.com/office/drawing/2014/chart" uri="{C3380CC4-5D6E-409C-BE32-E72D297353CC}">
              <c16:uniqueId val="{00000000-43E5-49C0-8BE9-90A3A60EAC9D}"/>
            </c:ext>
          </c:extLst>
        </c:ser>
        <c:dLbls>
          <c:dLblPos val="outEnd"/>
          <c:showLegendKey val="0"/>
          <c:showVal val="1"/>
          <c:showCatName val="0"/>
          <c:showSerName val="0"/>
          <c:showPercent val="0"/>
          <c:showBubbleSize val="0"/>
        </c:dLbls>
        <c:gapWidth val="115"/>
        <c:overlap val="-20"/>
        <c:axId val="576057280"/>
        <c:axId val="576047712"/>
      </c:barChart>
      <c:catAx>
        <c:axId val="57605728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6047712"/>
        <c:crosses val="autoZero"/>
        <c:auto val="1"/>
        <c:lblAlgn val="ctr"/>
        <c:lblOffset val="100"/>
        <c:noMultiLvlLbl val="0"/>
      </c:catAx>
      <c:valAx>
        <c:axId val="57604771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60572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CBCEF-7F30-419F-B6C7-63798E3CE3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F0F24D5-BE56-4BC4-897D-69D857399816}">
      <dgm:prSet phldrT="[Text]" custT="1"/>
      <dgm:spPr/>
      <dgm:t>
        <a:bodyPr/>
        <a:lstStyle/>
        <a:p>
          <a:r>
            <a:rPr lang="en-US" sz="1600" dirty="0" smtClean="0"/>
            <a:t>Applications</a:t>
          </a:r>
          <a:endParaRPr lang="en-US" sz="1600" dirty="0"/>
        </a:p>
      </dgm:t>
    </dgm:pt>
    <dgm:pt modelId="{750A9E8E-D3DE-437F-B133-17103B5DD61C}" type="parTrans" cxnId="{7E6F2B2F-DE29-442F-8CD3-276D828074CE}">
      <dgm:prSet/>
      <dgm:spPr/>
      <dgm:t>
        <a:bodyPr/>
        <a:lstStyle/>
        <a:p>
          <a:endParaRPr lang="en-US"/>
        </a:p>
      </dgm:t>
    </dgm:pt>
    <dgm:pt modelId="{09D3EF70-3C54-4A99-B909-C58AEB7861D5}" type="sibTrans" cxnId="{7E6F2B2F-DE29-442F-8CD3-276D828074CE}">
      <dgm:prSet/>
      <dgm:spPr/>
      <dgm:t>
        <a:bodyPr/>
        <a:lstStyle/>
        <a:p>
          <a:endParaRPr lang="en-US"/>
        </a:p>
      </dgm:t>
    </dgm:pt>
    <dgm:pt modelId="{F4DE0276-5CA5-4144-A15C-AA94CC0DE965}">
      <dgm:prSet phldrT="[Text]" custT="1"/>
      <dgm:spPr/>
      <dgm:t>
        <a:bodyPr/>
        <a:lstStyle/>
        <a:p>
          <a:r>
            <a:rPr lang="en-US" sz="1600" dirty="0" smtClean="0"/>
            <a:t>Motivation</a:t>
          </a:r>
          <a:endParaRPr lang="en-US" sz="1600" dirty="0"/>
        </a:p>
      </dgm:t>
    </dgm:pt>
    <dgm:pt modelId="{BA15FF3E-C968-4178-9B51-8C43D55F6009}" type="parTrans" cxnId="{F817E333-2B22-4624-A0E2-9BF32381D5DE}">
      <dgm:prSet/>
      <dgm:spPr/>
      <dgm:t>
        <a:bodyPr/>
        <a:lstStyle/>
        <a:p>
          <a:endParaRPr lang="en-US"/>
        </a:p>
      </dgm:t>
    </dgm:pt>
    <dgm:pt modelId="{22920D95-86EB-4A96-8296-C1E829760484}" type="sibTrans" cxnId="{F817E333-2B22-4624-A0E2-9BF32381D5DE}">
      <dgm:prSet/>
      <dgm:spPr/>
      <dgm:t>
        <a:bodyPr/>
        <a:lstStyle/>
        <a:p>
          <a:endParaRPr lang="en-US"/>
        </a:p>
      </dgm:t>
    </dgm:pt>
    <dgm:pt modelId="{2ADF0B9C-3C9F-4992-BCEB-602B954F28FB}">
      <dgm:prSet phldrT="[Text]" custT="1"/>
      <dgm:spPr/>
      <dgm:t>
        <a:bodyPr/>
        <a:lstStyle/>
        <a:p>
          <a:r>
            <a:rPr lang="en-US" sz="1600" dirty="0" smtClean="0"/>
            <a:t>Objective</a:t>
          </a:r>
          <a:endParaRPr lang="en-US" sz="1600" dirty="0"/>
        </a:p>
      </dgm:t>
    </dgm:pt>
    <dgm:pt modelId="{947CB08B-6817-4D82-8C5B-F3CFAC25ED00}" type="parTrans" cxnId="{27C11BEF-32EC-4E7E-8715-52A68B9EC220}">
      <dgm:prSet/>
      <dgm:spPr/>
      <dgm:t>
        <a:bodyPr/>
        <a:lstStyle/>
        <a:p>
          <a:endParaRPr lang="en-US"/>
        </a:p>
      </dgm:t>
    </dgm:pt>
    <dgm:pt modelId="{A3FBED4D-1717-46E2-860B-D358B78EBC9E}" type="sibTrans" cxnId="{27C11BEF-32EC-4E7E-8715-52A68B9EC220}">
      <dgm:prSet/>
      <dgm:spPr/>
      <dgm:t>
        <a:bodyPr/>
        <a:lstStyle/>
        <a:p>
          <a:endParaRPr lang="en-US"/>
        </a:p>
      </dgm:t>
    </dgm:pt>
    <dgm:pt modelId="{36CCE345-70A1-404B-9FCB-90707A214E6F}">
      <dgm:prSet phldrT="[Text]" custT="1"/>
      <dgm:spPr/>
      <dgm:t>
        <a:bodyPr/>
        <a:lstStyle/>
        <a:p>
          <a:r>
            <a:rPr lang="en-US" sz="1600" dirty="0" smtClean="0"/>
            <a:t>Planning</a:t>
          </a:r>
          <a:endParaRPr lang="en-US" sz="1600" dirty="0"/>
        </a:p>
      </dgm:t>
    </dgm:pt>
    <dgm:pt modelId="{06B1DB79-BD97-4347-8897-EDC7911A150C}" type="parTrans" cxnId="{F35E809B-3D4A-4253-8563-2AA1EE6A78D4}">
      <dgm:prSet/>
      <dgm:spPr/>
      <dgm:t>
        <a:bodyPr/>
        <a:lstStyle/>
        <a:p>
          <a:endParaRPr lang="en-US"/>
        </a:p>
      </dgm:t>
    </dgm:pt>
    <dgm:pt modelId="{E79E8B06-BC1D-4274-8E32-A0370450AE4E}" type="sibTrans" cxnId="{F35E809B-3D4A-4253-8563-2AA1EE6A78D4}">
      <dgm:prSet/>
      <dgm:spPr/>
      <dgm:t>
        <a:bodyPr/>
        <a:lstStyle/>
        <a:p>
          <a:endParaRPr lang="en-US"/>
        </a:p>
      </dgm:t>
    </dgm:pt>
    <dgm:pt modelId="{B5A88464-B07D-48BA-8B38-B4D640C0FCD0}">
      <dgm:prSet phldrT="[Text]" custT="1"/>
      <dgm:spPr/>
      <dgm:t>
        <a:bodyPr/>
        <a:lstStyle/>
        <a:p>
          <a:r>
            <a:rPr lang="en-US" sz="1600" dirty="0" smtClean="0"/>
            <a:t>Problem Statement and Solution</a:t>
          </a:r>
          <a:endParaRPr lang="en-US" sz="1600" dirty="0"/>
        </a:p>
      </dgm:t>
    </dgm:pt>
    <dgm:pt modelId="{FD902133-4818-4A4C-A344-7CB0900C2EB5}" type="parTrans" cxnId="{29370345-5220-421B-B39D-F39D6C39F42E}">
      <dgm:prSet/>
      <dgm:spPr/>
      <dgm:t>
        <a:bodyPr/>
        <a:lstStyle/>
        <a:p>
          <a:endParaRPr lang="en-US"/>
        </a:p>
      </dgm:t>
    </dgm:pt>
    <dgm:pt modelId="{A6015CEB-6EE5-47FC-9336-EA8C8D59F463}" type="sibTrans" cxnId="{29370345-5220-421B-B39D-F39D6C39F42E}">
      <dgm:prSet/>
      <dgm:spPr/>
      <dgm:t>
        <a:bodyPr/>
        <a:lstStyle/>
        <a:p>
          <a:endParaRPr lang="en-US"/>
        </a:p>
      </dgm:t>
    </dgm:pt>
    <dgm:pt modelId="{A2332213-B327-41A2-A3A4-50C797FB6763}" type="pres">
      <dgm:prSet presAssocID="{068CBCEF-7F30-419F-B6C7-63798E3CE306}" presName="linear" presStyleCnt="0">
        <dgm:presLayoutVars>
          <dgm:animLvl val="lvl"/>
          <dgm:resizeHandles val="exact"/>
        </dgm:presLayoutVars>
      </dgm:prSet>
      <dgm:spPr/>
      <dgm:t>
        <a:bodyPr/>
        <a:lstStyle/>
        <a:p>
          <a:endParaRPr lang="en-US"/>
        </a:p>
      </dgm:t>
    </dgm:pt>
    <dgm:pt modelId="{FCB63C98-953F-4362-92B6-3FA7CCCD9C4B}" type="pres">
      <dgm:prSet presAssocID="{2F0F24D5-BE56-4BC4-897D-69D857399816}" presName="parentText" presStyleLbl="node1" presStyleIdx="0" presStyleCnt="5">
        <dgm:presLayoutVars>
          <dgm:chMax val="0"/>
          <dgm:bulletEnabled val="1"/>
        </dgm:presLayoutVars>
      </dgm:prSet>
      <dgm:spPr/>
      <dgm:t>
        <a:bodyPr/>
        <a:lstStyle/>
        <a:p>
          <a:endParaRPr lang="en-US"/>
        </a:p>
      </dgm:t>
    </dgm:pt>
    <dgm:pt modelId="{22384C4D-40DB-439E-A718-3DDE9814C049}" type="pres">
      <dgm:prSet presAssocID="{09D3EF70-3C54-4A99-B909-C58AEB7861D5}" presName="spacer" presStyleCnt="0"/>
      <dgm:spPr/>
    </dgm:pt>
    <dgm:pt modelId="{F662DACE-5A28-4FF8-B81F-A726E4CEA190}" type="pres">
      <dgm:prSet presAssocID="{F4DE0276-5CA5-4144-A15C-AA94CC0DE965}" presName="parentText" presStyleLbl="node1" presStyleIdx="1" presStyleCnt="5">
        <dgm:presLayoutVars>
          <dgm:chMax val="0"/>
          <dgm:bulletEnabled val="1"/>
        </dgm:presLayoutVars>
      </dgm:prSet>
      <dgm:spPr/>
      <dgm:t>
        <a:bodyPr/>
        <a:lstStyle/>
        <a:p>
          <a:endParaRPr lang="en-US"/>
        </a:p>
      </dgm:t>
    </dgm:pt>
    <dgm:pt modelId="{1518027F-1184-4685-ABC9-C117C92F1B8F}" type="pres">
      <dgm:prSet presAssocID="{22920D95-86EB-4A96-8296-C1E829760484}" presName="spacer" presStyleCnt="0"/>
      <dgm:spPr/>
    </dgm:pt>
    <dgm:pt modelId="{6BC0E59B-B3FA-4727-81DD-7C1B39B7343C}" type="pres">
      <dgm:prSet presAssocID="{2ADF0B9C-3C9F-4992-BCEB-602B954F28FB}" presName="parentText" presStyleLbl="node1" presStyleIdx="2" presStyleCnt="5">
        <dgm:presLayoutVars>
          <dgm:chMax val="0"/>
          <dgm:bulletEnabled val="1"/>
        </dgm:presLayoutVars>
      </dgm:prSet>
      <dgm:spPr/>
      <dgm:t>
        <a:bodyPr/>
        <a:lstStyle/>
        <a:p>
          <a:endParaRPr lang="en-US"/>
        </a:p>
      </dgm:t>
    </dgm:pt>
    <dgm:pt modelId="{F499C6B7-E3B1-43CC-9619-CB1C102AB45A}" type="pres">
      <dgm:prSet presAssocID="{A3FBED4D-1717-46E2-860B-D358B78EBC9E}" presName="spacer" presStyleCnt="0"/>
      <dgm:spPr/>
    </dgm:pt>
    <dgm:pt modelId="{F39329ED-98CD-42F8-A61B-668EC4D309F7}" type="pres">
      <dgm:prSet presAssocID="{B5A88464-B07D-48BA-8B38-B4D640C0FCD0}" presName="parentText" presStyleLbl="node1" presStyleIdx="3" presStyleCnt="5">
        <dgm:presLayoutVars>
          <dgm:chMax val="0"/>
          <dgm:bulletEnabled val="1"/>
        </dgm:presLayoutVars>
      </dgm:prSet>
      <dgm:spPr/>
      <dgm:t>
        <a:bodyPr/>
        <a:lstStyle/>
        <a:p>
          <a:endParaRPr lang="en-US"/>
        </a:p>
      </dgm:t>
    </dgm:pt>
    <dgm:pt modelId="{7E45FD3D-FD9B-42DE-BA4E-F2A6D6CCFC0A}" type="pres">
      <dgm:prSet presAssocID="{A6015CEB-6EE5-47FC-9336-EA8C8D59F463}" presName="spacer" presStyleCnt="0"/>
      <dgm:spPr/>
    </dgm:pt>
    <dgm:pt modelId="{B448E6DB-321A-44FD-AD8D-5717EB806A9C}" type="pres">
      <dgm:prSet presAssocID="{36CCE345-70A1-404B-9FCB-90707A214E6F}" presName="parentText" presStyleLbl="node1" presStyleIdx="4" presStyleCnt="5">
        <dgm:presLayoutVars>
          <dgm:chMax val="0"/>
          <dgm:bulletEnabled val="1"/>
        </dgm:presLayoutVars>
      </dgm:prSet>
      <dgm:spPr/>
      <dgm:t>
        <a:bodyPr/>
        <a:lstStyle/>
        <a:p>
          <a:endParaRPr lang="en-US"/>
        </a:p>
      </dgm:t>
    </dgm:pt>
  </dgm:ptLst>
  <dgm:cxnLst>
    <dgm:cxn modelId="{D483623A-E2DC-4C9B-B9CA-73D724185E06}" type="presOf" srcId="{068CBCEF-7F30-419F-B6C7-63798E3CE306}" destId="{A2332213-B327-41A2-A3A4-50C797FB6763}" srcOrd="0" destOrd="0" presId="urn:microsoft.com/office/officeart/2005/8/layout/vList2"/>
    <dgm:cxn modelId="{95520E23-5781-4460-A876-A77ADE3C1A81}" type="presOf" srcId="{2ADF0B9C-3C9F-4992-BCEB-602B954F28FB}" destId="{6BC0E59B-B3FA-4727-81DD-7C1B39B7343C}" srcOrd="0" destOrd="0" presId="urn:microsoft.com/office/officeart/2005/8/layout/vList2"/>
    <dgm:cxn modelId="{571463F0-A167-4384-8F57-DA69D4E677BE}" type="presOf" srcId="{36CCE345-70A1-404B-9FCB-90707A214E6F}" destId="{B448E6DB-321A-44FD-AD8D-5717EB806A9C}" srcOrd="0" destOrd="0" presId="urn:microsoft.com/office/officeart/2005/8/layout/vList2"/>
    <dgm:cxn modelId="{F817E333-2B22-4624-A0E2-9BF32381D5DE}" srcId="{068CBCEF-7F30-419F-B6C7-63798E3CE306}" destId="{F4DE0276-5CA5-4144-A15C-AA94CC0DE965}" srcOrd="1" destOrd="0" parTransId="{BA15FF3E-C968-4178-9B51-8C43D55F6009}" sibTransId="{22920D95-86EB-4A96-8296-C1E829760484}"/>
    <dgm:cxn modelId="{29370345-5220-421B-B39D-F39D6C39F42E}" srcId="{068CBCEF-7F30-419F-B6C7-63798E3CE306}" destId="{B5A88464-B07D-48BA-8B38-B4D640C0FCD0}" srcOrd="3" destOrd="0" parTransId="{FD902133-4818-4A4C-A344-7CB0900C2EB5}" sibTransId="{A6015CEB-6EE5-47FC-9336-EA8C8D59F463}"/>
    <dgm:cxn modelId="{9F8A88F9-05B5-4E38-8B37-43AF6F04F2BB}" type="presOf" srcId="{2F0F24D5-BE56-4BC4-897D-69D857399816}" destId="{FCB63C98-953F-4362-92B6-3FA7CCCD9C4B}" srcOrd="0" destOrd="0" presId="urn:microsoft.com/office/officeart/2005/8/layout/vList2"/>
    <dgm:cxn modelId="{7E6F2B2F-DE29-442F-8CD3-276D828074CE}" srcId="{068CBCEF-7F30-419F-B6C7-63798E3CE306}" destId="{2F0F24D5-BE56-4BC4-897D-69D857399816}" srcOrd="0" destOrd="0" parTransId="{750A9E8E-D3DE-437F-B133-17103B5DD61C}" sibTransId="{09D3EF70-3C54-4A99-B909-C58AEB7861D5}"/>
    <dgm:cxn modelId="{E5FB9937-F773-4B5C-BD5F-9B5AD38BF458}" type="presOf" srcId="{B5A88464-B07D-48BA-8B38-B4D640C0FCD0}" destId="{F39329ED-98CD-42F8-A61B-668EC4D309F7}" srcOrd="0" destOrd="0" presId="urn:microsoft.com/office/officeart/2005/8/layout/vList2"/>
    <dgm:cxn modelId="{27C11BEF-32EC-4E7E-8715-52A68B9EC220}" srcId="{068CBCEF-7F30-419F-B6C7-63798E3CE306}" destId="{2ADF0B9C-3C9F-4992-BCEB-602B954F28FB}" srcOrd="2" destOrd="0" parTransId="{947CB08B-6817-4D82-8C5B-F3CFAC25ED00}" sibTransId="{A3FBED4D-1717-46E2-860B-D358B78EBC9E}"/>
    <dgm:cxn modelId="{F35E809B-3D4A-4253-8563-2AA1EE6A78D4}" srcId="{068CBCEF-7F30-419F-B6C7-63798E3CE306}" destId="{36CCE345-70A1-404B-9FCB-90707A214E6F}" srcOrd="4" destOrd="0" parTransId="{06B1DB79-BD97-4347-8897-EDC7911A150C}" sibTransId="{E79E8B06-BC1D-4274-8E32-A0370450AE4E}"/>
    <dgm:cxn modelId="{57472BEB-1927-4A1F-BEFA-07F7155B61D3}" type="presOf" srcId="{F4DE0276-5CA5-4144-A15C-AA94CC0DE965}" destId="{F662DACE-5A28-4FF8-B81F-A726E4CEA190}" srcOrd="0" destOrd="0" presId="urn:microsoft.com/office/officeart/2005/8/layout/vList2"/>
    <dgm:cxn modelId="{542A95F1-128B-41DC-87BE-E540B1964ACE}" type="presParOf" srcId="{A2332213-B327-41A2-A3A4-50C797FB6763}" destId="{FCB63C98-953F-4362-92B6-3FA7CCCD9C4B}" srcOrd="0" destOrd="0" presId="urn:microsoft.com/office/officeart/2005/8/layout/vList2"/>
    <dgm:cxn modelId="{F7372F85-8E77-4F0B-BE91-A83F4B84B383}" type="presParOf" srcId="{A2332213-B327-41A2-A3A4-50C797FB6763}" destId="{22384C4D-40DB-439E-A718-3DDE9814C049}" srcOrd="1" destOrd="0" presId="urn:microsoft.com/office/officeart/2005/8/layout/vList2"/>
    <dgm:cxn modelId="{3D438F27-0CE5-4CC2-A4B3-EB9F29EAE54D}" type="presParOf" srcId="{A2332213-B327-41A2-A3A4-50C797FB6763}" destId="{F662DACE-5A28-4FF8-B81F-A726E4CEA190}" srcOrd="2" destOrd="0" presId="urn:microsoft.com/office/officeart/2005/8/layout/vList2"/>
    <dgm:cxn modelId="{296CDD1F-033C-41CD-9569-AC8EE7183F66}" type="presParOf" srcId="{A2332213-B327-41A2-A3A4-50C797FB6763}" destId="{1518027F-1184-4685-ABC9-C117C92F1B8F}" srcOrd="3" destOrd="0" presId="urn:microsoft.com/office/officeart/2005/8/layout/vList2"/>
    <dgm:cxn modelId="{65F3D74C-CB7D-47D2-9576-E35B1B227B6E}" type="presParOf" srcId="{A2332213-B327-41A2-A3A4-50C797FB6763}" destId="{6BC0E59B-B3FA-4727-81DD-7C1B39B7343C}" srcOrd="4" destOrd="0" presId="urn:microsoft.com/office/officeart/2005/8/layout/vList2"/>
    <dgm:cxn modelId="{A573FA43-4616-4F15-96A9-9C4AD72F510B}" type="presParOf" srcId="{A2332213-B327-41A2-A3A4-50C797FB6763}" destId="{F499C6B7-E3B1-43CC-9619-CB1C102AB45A}" srcOrd="5" destOrd="0" presId="urn:microsoft.com/office/officeart/2005/8/layout/vList2"/>
    <dgm:cxn modelId="{B6981CBD-51CD-4B67-8952-137EC18D05F6}" type="presParOf" srcId="{A2332213-B327-41A2-A3A4-50C797FB6763}" destId="{F39329ED-98CD-42F8-A61B-668EC4D309F7}" srcOrd="6" destOrd="0" presId="urn:microsoft.com/office/officeart/2005/8/layout/vList2"/>
    <dgm:cxn modelId="{9D98EFB7-C699-47F9-8415-F969652B5685}" type="presParOf" srcId="{A2332213-B327-41A2-A3A4-50C797FB6763}" destId="{7E45FD3D-FD9B-42DE-BA4E-F2A6D6CCFC0A}" srcOrd="7" destOrd="0" presId="urn:microsoft.com/office/officeart/2005/8/layout/vList2"/>
    <dgm:cxn modelId="{E206A57B-C00B-41B2-AB87-D291579BFE0A}" type="presParOf" srcId="{A2332213-B327-41A2-A3A4-50C797FB6763}" destId="{B448E6DB-321A-44FD-AD8D-5717EB806A9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D1AD09-A6B2-4AE7-8F45-D7DC47D47B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1A544B-F426-4CDA-B6EF-5E39514D7B08}">
      <dgm:prSet phldrT="[Text]"/>
      <dgm:spPr/>
      <dgm:t>
        <a:bodyPr/>
        <a:lstStyle/>
        <a:p>
          <a:r>
            <a:rPr lang="en-US" dirty="0" smtClean="0"/>
            <a:t>Up-sampling Methods</a:t>
          </a:r>
          <a:endParaRPr lang="en-US" dirty="0"/>
        </a:p>
      </dgm:t>
    </dgm:pt>
    <dgm:pt modelId="{C7A03727-2155-4446-ACC0-E2C2EACF2236}" type="parTrans" cxnId="{EF581BE9-E3CC-4937-85DA-63E9EB073723}">
      <dgm:prSet/>
      <dgm:spPr/>
      <dgm:t>
        <a:bodyPr/>
        <a:lstStyle/>
        <a:p>
          <a:endParaRPr lang="en-US"/>
        </a:p>
      </dgm:t>
    </dgm:pt>
    <dgm:pt modelId="{E3F59B64-27D1-4B70-BF2C-FC1A73BA1C34}" type="sibTrans" cxnId="{EF581BE9-E3CC-4937-85DA-63E9EB073723}">
      <dgm:prSet/>
      <dgm:spPr/>
      <dgm:t>
        <a:bodyPr/>
        <a:lstStyle/>
        <a:p>
          <a:endParaRPr lang="en-US"/>
        </a:p>
      </dgm:t>
    </dgm:pt>
    <dgm:pt modelId="{4D0C9968-95A2-4012-8D8B-FA307D4BF2E9}">
      <dgm:prSet phldrT="[Text]"/>
      <dgm:spPr/>
      <dgm:t>
        <a:bodyPr/>
        <a:lstStyle/>
        <a:p>
          <a:r>
            <a:rPr lang="en-US" dirty="0" smtClean="0"/>
            <a:t>Network Designs</a:t>
          </a:r>
          <a:endParaRPr lang="en-US" dirty="0"/>
        </a:p>
      </dgm:t>
    </dgm:pt>
    <dgm:pt modelId="{7CDBE3FC-4FE0-4039-8803-A6DF8F88C695}" type="parTrans" cxnId="{25B53B1C-28BA-406C-9CF6-0EACBD912D42}">
      <dgm:prSet/>
      <dgm:spPr/>
      <dgm:t>
        <a:bodyPr/>
        <a:lstStyle/>
        <a:p>
          <a:endParaRPr lang="en-US"/>
        </a:p>
      </dgm:t>
    </dgm:pt>
    <dgm:pt modelId="{0544E178-9E3D-4A3B-B560-0C38ABD70DA6}" type="sibTrans" cxnId="{25B53B1C-28BA-406C-9CF6-0EACBD912D42}">
      <dgm:prSet/>
      <dgm:spPr/>
      <dgm:t>
        <a:bodyPr/>
        <a:lstStyle/>
        <a:p>
          <a:endParaRPr lang="en-US"/>
        </a:p>
      </dgm:t>
    </dgm:pt>
    <dgm:pt modelId="{3A26ABE6-BB18-43F0-AD58-F63A4049CB6A}">
      <dgm:prSet phldrT="[Text]"/>
      <dgm:spPr/>
      <dgm:t>
        <a:bodyPr/>
        <a:lstStyle/>
        <a:p>
          <a:r>
            <a:rPr lang="en-US" dirty="0" smtClean="0"/>
            <a:t>Similar Applications</a:t>
          </a:r>
          <a:endParaRPr lang="en-US" dirty="0"/>
        </a:p>
      </dgm:t>
    </dgm:pt>
    <dgm:pt modelId="{CF8F2A61-4CB9-4DB1-863D-0E6211AE3B59}" type="parTrans" cxnId="{B85F2228-1205-4B4E-AB08-5F3F426856E8}">
      <dgm:prSet/>
      <dgm:spPr/>
      <dgm:t>
        <a:bodyPr/>
        <a:lstStyle/>
        <a:p>
          <a:endParaRPr lang="en-US"/>
        </a:p>
      </dgm:t>
    </dgm:pt>
    <dgm:pt modelId="{42BA3003-B1D2-405C-8A8F-1630B1993D4E}" type="sibTrans" cxnId="{B85F2228-1205-4B4E-AB08-5F3F426856E8}">
      <dgm:prSet/>
      <dgm:spPr/>
      <dgm:t>
        <a:bodyPr/>
        <a:lstStyle/>
        <a:p>
          <a:endParaRPr lang="en-US"/>
        </a:p>
      </dgm:t>
    </dgm:pt>
    <dgm:pt modelId="{40944574-999E-4642-A53A-A1AB38208C1C}">
      <dgm:prSet phldrT="[Text]"/>
      <dgm:spPr/>
      <dgm:t>
        <a:bodyPr/>
        <a:lstStyle/>
        <a:p>
          <a:r>
            <a:rPr lang="en-US" dirty="0" smtClean="0"/>
            <a:t>Model Frameworks</a:t>
          </a:r>
          <a:endParaRPr lang="en-US" dirty="0"/>
        </a:p>
      </dgm:t>
    </dgm:pt>
    <dgm:pt modelId="{3345738D-B7D2-48D1-84A7-47A7BEF8BCA5}" type="parTrans" cxnId="{A399E011-9B41-4F0C-8DD2-551323259B78}">
      <dgm:prSet/>
      <dgm:spPr/>
      <dgm:t>
        <a:bodyPr/>
        <a:lstStyle/>
        <a:p>
          <a:endParaRPr lang="en-US"/>
        </a:p>
      </dgm:t>
    </dgm:pt>
    <dgm:pt modelId="{6A64E060-723D-4FE0-A073-41133558CB0A}" type="sibTrans" cxnId="{A399E011-9B41-4F0C-8DD2-551323259B78}">
      <dgm:prSet/>
      <dgm:spPr/>
      <dgm:t>
        <a:bodyPr/>
        <a:lstStyle/>
        <a:p>
          <a:endParaRPr lang="en-US"/>
        </a:p>
      </dgm:t>
    </dgm:pt>
    <dgm:pt modelId="{49B2544A-7E77-4FA7-B34B-3991BF4BFFA9}" type="pres">
      <dgm:prSet presAssocID="{5BD1AD09-A6B2-4AE7-8F45-D7DC47D47BBC}" presName="linear" presStyleCnt="0">
        <dgm:presLayoutVars>
          <dgm:animLvl val="lvl"/>
          <dgm:resizeHandles val="exact"/>
        </dgm:presLayoutVars>
      </dgm:prSet>
      <dgm:spPr/>
      <dgm:t>
        <a:bodyPr/>
        <a:lstStyle/>
        <a:p>
          <a:endParaRPr lang="en-US"/>
        </a:p>
      </dgm:t>
    </dgm:pt>
    <dgm:pt modelId="{96CEE573-F0ED-48CC-8F80-B2FE4BD99391}" type="pres">
      <dgm:prSet presAssocID="{40944574-999E-4642-A53A-A1AB38208C1C}" presName="parentText" presStyleLbl="node1" presStyleIdx="0" presStyleCnt="4">
        <dgm:presLayoutVars>
          <dgm:chMax val="0"/>
          <dgm:bulletEnabled val="1"/>
        </dgm:presLayoutVars>
      </dgm:prSet>
      <dgm:spPr/>
      <dgm:t>
        <a:bodyPr/>
        <a:lstStyle/>
        <a:p>
          <a:endParaRPr lang="en-US"/>
        </a:p>
      </dgm:t>
    </dgm:pt>
    <dgm:pt modelId="{C100BFCC-F0E0-4380-A04E-7504F928B28E}" type="pres">
      <dgm:prSet presAssocID="{6A64E060-723D-4FE0-A073-41133558CB0A}" presName="spacer" presStyleCnt="0"/>
      <dgm:spPr/>
    </dgm:pt>
    <dgm:pt modelId="{F4BE0949-1AEF-4084-8618-9D0882015C5C}" type="pres">
      <dgm:prSet presAssocID="{581A544B-F426-4CDA-B6EF-5E39514D7B08}" presName="parentText" presStyleLbl="node1" presStyleIdx="1" presStyleCnt="4">
        <dgm:presLayoutVars>
          <dgm:chMax val="0"/>
          <dgm:bulletEnabled val="1"/>
        </dgm:presLayoutVars>
      </dgm:prSet>
      <dgm:spPr/>
      <dgm:t>
        <a:bodyPr/>
        <a:lstStyle/>
        <a:p>
          <a:endParaRPr lang="en-US"/>
        </a:p>
      </dgm:t>
    </dgm:pt>
    <dgm:pt modelId="{77382D1C-53B3-4357-AD3D-D385D4B840ED}" type="pres">
      <dgm:prSet presAssocID="{E3F59B64-27D1-4B70-BF2C-FC1A73BA1C34}" presName="spacer" presStyleCnt="0"/>
      <dgm:spPr/>
    </dgm:pt>
    <dgm:pt modelId="{50293511-DF7A-4C9D-9E4B-6EDAB280B78F}" type="pres">
      <dgm:prSet presAssocID="{4D0C9968-95A2-4012-8D8B-FA307D4BF2E9}" presName="parentText" presStyleLbl="node1" presStyleIdx="2" presStyleCnt="4">
        <dgm:presLayoutVars>
          <dgm:chMax val="0"/>
          <dgm:bulletEnabled val="1"/>
        </dgm:presLayoutVars>
      </dgm:prSet>
      <dgm:spPr/>
      <dgm:t>
        <a:bodyPr/>
        <a:lstStyle/>
        <a:p>
          <a:endParaRPr lang="en-US"/>
        </a:p>
      </dgm:t>
    </dgm:pt>
    <dgm:pt modelId="{E240B04A-DA80-4EF1-91E0-DD6DB43CC531}" type="pres">
      <dgm:prSet presAssocID="{0544E178-9E3D-4A3B-B560-0C38ABD70DA6}" presName="spacer" presStyleCnt="0"/>
      <dgm:spPr/>
    </dgm:pt>
    <dgm:pt modelId="{DDFCA66E-722A-4B8B-96AB-5510DCCDD2EB}" type="pres">
      <dgm:prSet presAssocID="{3A26ABE6-BB18-43F0-AD58-F63A4049CB6A}" presName="parentText" presStyleLbl="node1" presStyleIdx="3" presStyleCnt="4">
        <dgm:presLayoutVars>
          <dgm:chMax val="0"/>
          <dgm:bulletEnabled val="1"/>
        </dgm:presLayoutVars>
      </dgm:prSet>
      <dgm:spPr/>
      <dgm:t>
        <a:bodyPr/>
        <a:lstStyle/>
        <a:p>
          <a:endParaRPr lang="en-US"/>
        </a:p>
      </dgm:t>
    </dgm:pt>
  </dgm:ptLst>
  <dgm:cxnLst>
    <dgm:cxn modelId="{EF581BE9-E3CC-4937-85DA-63E9EB073723}" srcId="{5BD1AD09-A6B2-4AE7-8F45-D7DC47D47BBC}" destId="{581A544B-F426-4CDA-B6EF-5E39514D7B08}" srcOrd="1" destOrd="0" parTransId="{C7A03727-2155-4446-ACC0-E2C2EACF2236}" sibTransId="{E3F59B64-27D1-4B70-BF2C-FC1A73BA1C34}"/>
    <dgm:cxn modelId="{3C59CFDE-7C33-4EDA-84B7-220F24CBB94D}" type="presOf" srcId="{4D0C9968-95A2-4012-8D8B-FA307D4BF2E9}" destId="{50293511-DF7A-4C9D-9E4B-6EDAB280B78F}" srcOrd="0" destOrd="0" presId="urn:microsoft.com/office/officeart/2005/8/layout/vList2"/>
    <dgm:cxn modelId="{F2774E93-E452-4454-8B80-B267AE4A7E54}" type="presOf" srcId="{581A544B-F426-4CDA-B6EF-5E39514D7B08}" destId="{F4BE0949-1AEF-4084-8618-9D0882015C5C}" srcOrd="0" destOrd="0" presId="urn:microsoft.com/office/officeart/2005/8/layout/vList2"/>
    <dgm:cxn modelId="{A399E011-9B41-4F0C-8DD2-551323259B78}" srcId="{5BD1AD09-A6B2-4AE7-8F45-D7DC47D47BBC}" destId="{40944574-999E-4642-A53A-A1AB38208C1C}" srcOrd="0" destOrd="0" parTransId="{3345738D-B7D2-48D1-84A7-47A7BEF8BCA5}" sibTransId="{6A64E060-723D-4FE0-A073-41133558CB0A}"/>
    <dgm:cxn modelId="{B85F2228-1205-4B4E-AB08-5F3F426856E8}" srcId="{5BD1AD09-A6B2-4AE7-8F45-D7DC47D47BBC}" destId="{3A26ABE6-BB18-43F0-AD58-F63A4049CB6A}" srcOrd="3" destOrd="0" parTransId="{CF8F2A61-4CB9-4DB1-863D-0E6211AE3B59}" sibTransId="{42BA3003-B1D2-405C-8A8F-1630B1993D4E}"/>
    <dgm:cxn modelId="{3F93C65F-4C6E-412B-8D8D-379ECF537A70}" type="presOf" srcId="{5BD1AD09-A6B2-4AE7-8F45-D7DC47D47BBC}" destId="{49B2544A-7E77-4FA7-B34B-3991BF4BFFA9}" srcOrd="0" destOrd="0" presId="urn:microsoft.com/office/officeart/2005/8/layout/vList2"/>
    <dgm:cxn modelId="{25B53B1C-28BA-406C-9CF6-0EACBD912D42}" srcId="{5BD1AD09-A6B2-4AE7-8F45-D7DC47D47BBC}" destId="{4D0C9968-95A2-4012-8D8B-FA307D4BF2E9}" srcOrd="2" destOrd="0" parTransId="{7CDBE3FC-4FE0-4039-8803-A6DF8F88C695}" sibTransId="{0544E178-9E3D-4A3B-B560-0C38ABD70DA6}"/>
    <dgm:cxn modelId="{A71FCA2D-DFC4-4D83-9A92-6F1B41A2DEE8}" type="presOf" srcId="{40944574-999E-4642-A53A-A1AB38208C1C}" destId="{96CEE573-F0ED-48CC-8F80-B2FE4BD99391}" srcOrd="0" destOrd="0" presId="urn:microsoft.com/office/officeart/2005/8/layout/vList2"/>
    <dgm:cxn modelId="{12908744-74B4-4929-93DC-861F742F0323}" type="presOf" srcId="{3A26ABE6-BB18-43F0-AD58-F63A4049CB6A}" destId="{DDFCA66E-722A-4B8B-96AB-5510DCCDD2EB}" srcOrd="0" destOrd="0" presId="urn:microsoft.com/office/officeart/2005/8/layout/vList2"/>
    <dgm:cxn modelId="{38652CFF-6280-4F45-865D-125C5A91821C}" type="presParOf" srcId="{49B2544A-7E77-4FA7-B34B-3991BF4BFFA9}" destId="{96CEE573-F0ED-48CC-8F80-B2FE4BD99391}" srcOrd="0" destOrd="0" presId="urn:microsoft.com/office/officeart/2005/8/layout/vList2"/>
    <dgm:cxn modelId="{BCB5D705-95DA-4A97-AE81-534E5D041E39}" type="presParOf" srcId="{49B2544A-7E77-4FA7-B34B-3991BF4BFFA9}" destId="{C100BFCC-F0E0-4380-A04E-7504F928B28E}" srcOrd="1" destOrd="0" presId="urn:microsoft.com/office/officeart/2005/8/layout/vList2"/>
    <dgm:cxn modelId="{5812ABC9-B957-47F6-9F06-2A55367F0F7A}" type="presParOf" srcId="{49B2544A-7E77-4FA7-B34B-3991BF4BFFA9}" destId="{F4BE0949-1AEF-4084-8618-9D0882015C5C}" srcOrd="2" destOrd="0" presId="urn:microsoft.com/office/officeart/2005/8/layout/vList2"/>
    <dgm:cxn modelId="{2D0E00C6-CC1A-431F-AE0D-EB124E26B5FE}" type="presParOf" srcId="{49B2544A-7E77-4FA7-B34B-3991BF4BFFA9}" destId="{77382D1C-53B3-4357-AD3D-D385D4B840ED}" srcOrd="3" destOrd="0" presId="urn:microsoft.com/office/officeart/2005/8/layout/vList2"/>
    <dgm:cxn modelId="{2EEC887C-5D03-49E5-9AA5-2737C327A830}" type="presParOf" srcId="{49B2544A-7E77-4FA7-B34B-3991BF4BFFA9}" destId="{50293511-DF7A-4C9D-9E4B-6EDAB280B78F}" srcOrd="4" destOrd="0" presId="urn:microsoft.com/office/officeart/2005/8/layout/vList2"/>
    <dgm:cxn modelId="{1DA656BE-E1A0-4673-AAE8-900E7CFC37E2}" type="presParOf" srcId="{49B2544A-7E77-4FA7-B34B-3991BF4BFFA9}" destId="{E240B04A-DA80-4EF1-91E0-DD6DB43CC531}" srcOrd="5" destOrd="0" presId="urn:microsoft.com/office/officeart/2005/8/layout/vList2"/>
    <dgm:cxn modelId="{72E4F4F2-77BF-4252-B85B-78A43AF33CFB}" type="presParOf" srcId="{49B2544A-7E77-4FA7-B34B-3991BF4BFFA9}" destId="{DDFCA66E-722A-4B8B-96AB-5510DCCDD2E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A71A5-C209-4161-8171-E1F310AC1DF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86E76F4-37AE-4B99-9C2E-32951D8E9D43}">
      <dgm:prSet phldrT="[Text]" custT="1"/>
      <dgm:spPr/>
      <dgm:t>
        <a:bodyPr/>
        <a:lstStyle/>
        <a:p>
          <a:r>
            <a:rPr lang="en-US" sz="4400" dirty="0" smtClean="0"/>
            <a:t>Image Quality assessment </a:t>
          </a:r>
          <a:endParaRPr lang="en-US" sz="4400" dirty="0"/>
        </a:p>
      </dgm:t>
    </dgm:pt>
    <dgm:pt modelId="{39EBD4F7-0133-4A77-9FC4-C561BFCA66C8}" type="parTrans" cxnId="{6DB2F65A-AF3A-4053-BF69-45C7582576F4}">
      <dgm:prSet/>
      <dgm:spPr/>
      <dgm:t>
        <a:bodyPr/>
        <a:lstStyle/>
        <a:p>
          <a:endParaRPr lang="en-US"/>
        </a:p>
      </dgm:t>
    </dgm:pt>
    <dgm:pt modelId="{8DB676AB-AFE8-426F-9A87-1E92FE285FB2}" type="sibTrans" cxnId="{6DB2F65A-AF3A-4053-BF69-45C7582576F4}">
      <dgm:prSet/>
      <dgm:spPr/>
      <dgm:t>
        <a:bodyPr/>
        <a:lstStyle/>
        <a:p>
          <a:endParaRPr lang="en-US"/>
        </a:p>
      </dgm:t>
    </dgm:pt>
    <dgm:pt modelId="{4752C20F-5FC1-4260-8682-94F4C79DBCE7}">
      <dgm:prSet phldrT="[Text]" custT="1"/>
      <dgm:spPr/>
      <dgm:t>
        <a:bodyPr/>
        <a:lstStyle/>
        <a:p>
          <a:r>
            <a:rPr lang="en-US" sz="3200" smtClean="0"/>
            <a:t>Subjective methods</a:t>
          </a:r>
          <a:endParaRPr lang="en-US" sz="3200" dirty="0"/>
        </a:p>
      </dgm:t>
    </dgm:pt>
    <dgm:pt modelId="{0448D203-E98D-4727-BA4F-DD1FDD9F0B41}" type="parTrans" cxnId="{F2902C49-8FF4-468C-BC84-17414C05D62E}">
      <dgm:prSet/>
      <dgm:spPr/>
      <dgm:t>
        <a:bodyPr/>
        <a:lstStyle/>
        <a:p>
          <a:endParaRPr lang="en-US"/>
        </a:p>
      </dgm:t>
    </dgm:pt>
    <dgm:pt modelId="{B22B55F2-9F64-4571-AE9D-2DE5FBA53F15}" type="sibTrans" cxnId="{F2902C49-8FF4-468C-BC84-17414C05D62E}">
      <dgm:prSet/>
      <dgm:spPr/>
      <dgm:t>
        <a:bodyPr/>
        <a:lstStyle/>
        <a:p>
          <a:endParaRPr lang="en-US"/>
        </a:p>
      </dgm:t>
    </dgm:pt>
    <dgm:pt modelId="{2D392227-B51F-4F6C-A18F-F8FB920E583C}">
      <dgm:prSet phldrT="[Text]" custT="1"/>
      <dgm:spPr/>
      <dgm:t>
        <a:bodyPr/>
        <a:lstStyle/>
        <a:p>
          <a:r>
            <a:rPr lang="en-US" sz="3200" smtClean="0"/>
            <a:t>Objective methods </a:t>
          </a:r>
          <a:endParaRPr lang="en-US" sz="3200" dirty="0"/>
        </a:p>
      </dgm:t>
    </dgm:pt>
    <dgm:pt modelId="{8C5AE455-3AA0-4CF1-A4EA-11777C671EC6}" type="parTrans" cxnId="{1ED5733B-4D72-476A-BE1E-1025B8CFFF98}">
      <dgm:prSet/>
      <dgm:spPr/>
      <dgm:t>
        <a:bodyPr/>
        <a:lstStyle/>
        <a:p>
          <a:endParaRPr lang="en-US"/>
        </a:p>
      </dgm:t>
    </dgm:pt>
    <dgm:pt modelId="{FCD82BFE-6731-4A7B-B320-42A212AB7323}" type="sibTrans" cxnId="{1ED5733B-4D72-476A-BE1E-1025B8CFFF98}">
      <dgm:prSet/>
      <dgm:spPr/>
      <dgm:t>
        <a:bodyPr/>
        <a:lstStyle/>
        <a:p>
          <a:endParaRPr lang="en-US"/>
        </a:p>
      </dgm:t>
    </dgm:pt>
    <dgm:pt modelId="{0314B4F3-5DC7-42CC-99D9-ADA595E5DAE4}" type="pres">
      <dgm:prSet presAssocID="{13FA71A5-C209-4161-8171-E1F310AC1DF8}" presName="hierChild1" presStyleCnt="0">
        <dgm:presLayoutVars>
          <dgm:orgChart val="1"/>
          <dgm:chPref val="1"/>
          <dgm:dir/>
          <dgm:animOne val="branch"/>
          <dgm:animLvl val="lvl"/>
          <dgm:resizeHandles/>
        </dgm:presLayoutVars>
      </dgm:prSet>
      <dgm:spPr/>
      <dgm:t>
        <a:bodyPr/>
        <a:lstStyle/>
        <a:p>
          <a:endParaRPr lang="en-US"/>
        </a:p>
      </dgm:t>
    </dgm:pt>
    <dgm:pt modelId="{3704768A-8D04-4F63-BE11-A1F6B10A1945}" type="pres">
      <dgm:prSet presAssocID="{C86E76F4-37AE-4B99-9C2E-32951D8E9D43}" presName="hierRoot1" presStyleCnt="0">
        <dgm:presLayoutVars>
          <dgm:hierBranch val="init"/>
        </dgm:presLayoutVars>
      </dgm:prSet>
      <dgm:spPr/>
      <dgm:t>
        <a:bodyPr/>
        <a:lstStyle/>
        <a:p>
          <a:endParaRPr lang="en-US"/>
        </a:p>
      </dgm:t>
    </dgm:pt>
    <dgm:pt modelId="{55F487DD-D071-4005-AA46-E86BB66FE033}" type="pres">
      <dgm:prSet presAssocID="{C86E76F4-37AE-4B99-9C2E-32951D8E9D43}" presName="rootComposite1" presStyleCnt="0"/>
      <dgm:spPr/>
      <dgm:t>
        <a:bodyPr/>
        <a:lstStyle/>
        <a:p>
          <a:endParaRPr lang="en-US"/>
        </a:p>
      </dgm:t>
    </dgm:pt>
    <dgm:pt modelId="{077FF498-437B-4EE2-BF8D-9D1563D5C180}" type="pres">
      <dgm:prSet presAssocID="{C86E76F4-37AE-4B99-9C2E-32951D8E9D43}" presName="rootText1" presStyleLbl="node0" presStyleIdx="0" presStyleCnt="1" custScaleX="263645" custLinFactNeighborX="0" custLinFactNeighborY="-2473">
        <dgm:presLayoutVars>
          <dgm:chPref val="3"/>
        </dgm:presLayoutVars>
      </dgm:prSet>
      <dgm:spPr/>
      <dgm:t>
        <a:bodyPr/>
        <a:lstStyle/>
        <a:p>
          <a:endParaRPr lang="en-US"/>
        </a:p>
      </dgm:t>
    </dgm:pt>
    <dgm:pt modelId="{CB9EBDBF-5EE4-470A-9F82-C2ACC408AB50}" type="pres">
      <dgm:prSet presAssocID="{C86E76F4-37AE-4B99-9C2E-32951D8E9D43}" presName="rootConnector1" presStyleLbl="node1" presStyleIdx="0" presStyleCnt="0"/>
      <dgm:spPr/>
      <dgm:t>
        <a:bodyPr/>
        <a:lstStyle/>
        <a:p>
          <a:endParaRPr lang="en-US"/>
        </a:p>
      </dgm:t>
    </dgm:pt>
    <dgm:pt modelId="{2DE84D4B-064B-43DC-A1DE-19E22F2945A4}" type="pres">
      <dgm:prSet presAssocID="{C86E76F4-37AE-4B99-9C2E-32951D8E9D43}" presName="hierChild2" presStyleCnt="0"/>
      <dgm:spPr/>
      <dgm:t>
        <a:bodyPr/>
        <a:lstStyle/>
        <a:p>
          <a:endParaRPr lang="en-US"/>
        </a:p>
      </dgm:t>
    </dgm:pt>
    <dgm:pt modelId="{6C3DF27F-5F61-4FC6-831B-6A8E47ABE16E}" type="pres">
      <dgm:prSet presAssocID="{0448D203-E98D-4727-BA4F-DD1FDD9F0B41}" presName="Name37" presStyleLbl="parChTrans1D2" presStyleIdx="0" presStyleCnt="2"/>
      <dgm:spPr/>
      <dgm:t>
        <a:bodyPr/>
        <a:lstStyle/>
        <a:p>
          <a:endParaRPr lang="en-US"/>
        </a:p>
      </dgm:t>
    </dgm:pt>
    <dgm:pt modelId="{D03E1582-E0F4-418F-898F-A67073B14B09}" type="pres">
      <dgm:prSet presAssocID="{4752C20F-5FC1-4260-8682-94F4C79DBCE7}" presName="hierRoot2" presStyleCnt="0">
        <dgm:presLayoutVars>
          <dgm:hierBranch val="init"/>
        </dgm:presLayoutVars>
      </dgm:prSet>
      <dgm:spPr/>
      <dgm:t>
        <a:bodyPr/>
        <a:lstStyle/>
        <a:p>
          <a:endParaRPr lang="en-US"/>
        </a:p>
      </dgm:t>
    </dgm:pt>
    <dgm:pt modelId="{8D436F1B-53D8-4366-B8A2-003F28A3133C}" type="pres">
      <dgm:prSet presAssocID="{4752C20F-5FC1-4260-8682-94F4C79DBCE7}" presName="rootComposite" presStyleCnt="0"/>
      <dgm:spPr/>
      <dgm:t>
        <a:bodyPr/>
        <a:lstStyle/>
        <a:p>
          <a:endParaRPr lang="en-US"/>
        </a:p>
      </dgm:t>
    </dgm:pt>
    <dgm:pt modelId="{EF25153F-72FD-40CE-8846-FBA6290E1AFA}" type="pres">
      <dgm:prSet presAssocID="{4752C20F-5FC1-4260-8682-94F4C79DBCE7}" presName="rootText" presStyleLbl="node2" presStyleIdx="0" presStyleCnt="2">
        <dgm:presLayoutVars>
          <dgm:chPref val="3"/>
        </dgm:presLayoutVars>
      </dgm:prSet>
      <dgm:spPr/>
      <dgm:t>
        <a:bodyPr/>
        <a:lstStyle/>
        <a:p>
          <a:endParaRPr lang="en-US"/>
        </a:p>
      </dgm:t>
    </dgm:pt>
    <dgm:pt modelId="{955FD622-366B-4903-B92E-3BAB20372E1E}" type="pres">
      <dgm:prSet presAssocID="{4752C20F-5FC1-4260-8682-94F4C79DBCE7}" presName="rootConnector" presStyleLbl="node2" presStyleIdx="0" presStyleCnt="2"/>
      <dgm:spPr/>
      <dgm:t>
        <a:bodyPr/>
        <a:lstStyle/>
        <a:p>
          <a:endParaRPr lang="en-US"/>
        </a:p>
      </dgm:t>
    </dgm:pt>
    <dgm:pt modelId="{AE76A3E0-82CC-480F-A472-02E352887232}" type="pres">
      <dgm:prSet presAssocID="{4752C20F-5FC1-4260-8682-94F4C79DBCE7}" presName="hierChild4" presStyleCnt="0"/>
      <dgm:spPr/>
      <dgm:t>
        <a:bodyPr/>
        <a:lstStyle/>
        <a:p>
          <a:endParaRPr lang="en-US"/>
        </a:p>
      </dgm:t>
    </dgm:pt>
    <dgm:pt modelId="{597B69A4-2AB5-4912-B7D9-A4C060C9344B}" type="pres">
      <dgm:prSet presAssocID="{4752C20F-5FC1-4260-8682-94F4C79DBCE7}" presName="hierChild5" presStyleCnt="0"/>
      <dgm:spPr/>
      <dgm:t>
        <a:bodyPr/>
        <a:lstStyle/>
        <a:p>
          <a:endParaRPr lang="en-US"/>
        </a:p>
      </dgm:t>
    </dgm:pt>
    <dgm:pt modelId="{E899CFC9-A74D-410E-B96F-229DFC8752AD}" type="pres">
      <dgm:prSet presAssocID="{8C5AE455-3AA0-4CF1-A4EA-11777C671EC6}" presName="Name37" presStyleLbl="parChTrans1D2" presStyleIdx="1" presStyleCnt="2"/>
      <dgm:spPr/>
      <dgm:t>
        <a:bodyPr/>
        <a:lstStyle/>
        <a:p>
          <a:endParaRPr lang="en-US"/>
        </a:p>
      </dgm:t>
    </dgm:pt>
    <dgm:pt modelId="{E19CCA6C-1267-458D-94ED-C76797EF98E2}" type="pres">
      <dgm:prSet presAssocID="{2D392227-B51F-4F6C-A18F-F8FB920E583C}" presName="hierRoot2" presStyleCnt="0">
        <dgm:presLayoutVars>
          <dgm:hierBranch val="init"/>
        </dgm:presLayoutVars>
      </dgm:prSet>
      <dgm:spPr/>
      <dgm:t>
        <a:bodyPr/>
        <a:lstStyle/>
        <a:p>
          <a:endParaRPr lang="en-US"/>
        </a:p>
      </dgm:t>
    </dgm:pt>
    <dgm:pt modelId="{9A402191-9FF4-44E6-A62F-20AF02260CBB}" type="pres">
      <dgm:prSet presAssocID="{2D392227-B51F-4F6C-A18F-F8FB920E583C}" presName="rootComposite" presStyleCnt="0"/>
      <dgm:spPr/>
      <dgm:t>
        <a:bodyPr/>
        <a:lstStyle/>
        <a:p>
          <a:endParaRPr lang="en-US"/>
        </a:p>
      </dgm:t>
    </dgm:pt>
    <dgm:pt modelId="{F1AD71A9-845C-42C5-97AB-1053F4AA753B}" type="pres">
      <dgm:prSet presAssocID="{2D392227-B51F-4F6C-A18F-F8FB920E583C}" presName="rootText" presStyleLbl="node2" presStyleIdx="1" presStyleCnt="2">
        <dgm:presLayoutVars>
          <dgm:chPref val="3"/>
        </dgm:presLayoutVars>
      </dgm:prSet>
      <dgm:spPr/>
      <dgm:t>
        <a:bodyPr/>
        <a:lstStyle/>
        <a:p>
          <a:endParaRPr lang="en-US"/>
        </a:p>
      </dgm:t>
    </dgm:pt>
    <dgm:pt modelId="{5FA5D2A0-E967-4897-B916-07410053886F}" type="pres">
      <dgm:prSet presAssocID="{2D392227-B51F-4F6C-A18F-F8FB920E583C}" presName="rootConnector" presStyleLbl="node2" presStyleIdx="1" presStyleCnt="2"/>
      <dgm:spPr/>
      <dgm:t>
        <a:bodyPr/>
        <a:lstStyle/>
        <a:p>
          <a:endParaRPr lang="en-US"/>
        </a:p>
      </dgm:t>
    </dgm:pt>
    <dgm:pt modelId="{2A187019-0F2D-46BB-839C-63A73CCA6905}" type="pres">
      <dgm:prSet presAssocID="{2D392227-B51F-4F6C-A18F-F8FB920E583C}" presName="hierChild4" presStyleCnt="0"/>
      <dgm:spPr/>
      <dgm:t>
        <a:bodyPr/>
        <a:lstStyle/>
        <a:p>
          <a:endParaRPr lang="en-US"/>
        </a:p>
      </dgm:t>
    </dgm:pt>
    <dgm:pt modelId="{78F8174C-1DD9-400E-B680-CB34E8DF6950}" type="pres">
      <dgm:prSet presAssocID="{2D392227-B51F-4F6C-A18F-F8FB920E583C}" presName="hierChild5" presStyleCnt="0"/>
      <dgm:spPr/>
      <dgm:t>
        <a:bodyPr/>
        <a:lstStyle/>
        <a:p>
          <a:endParaRPr lang="en-US"/>
        </a:p>
      </dgm:t>
    </dgm:pt>
    <dgm:pt modelId="{5530CAEB-14C2-42E4-BA90-5D8A04ACE22F}" type="pres">
      <dgm:prSet presAssocID="{C86E76F4-37AE-4B99-9C2E-32951D8E9D43}" presName="hierChild3" presStyleCnt="0"/>
      <dgm:spPr/>
      <dgm:t>
        <a:bodyPr/>
        <a:lstStyle/>
        <a:p>
          <a:endParaRPr lang="en-US"/>
        </a:p>
      </dgm:t>
    </dgm:pt>
  </dgm:ptLst>
  <dgm:cxnLst>
    <dgm:cxn modelId="{F71FD7DA-BF93-4851-B6AF-045DC38EF006}" type="presOf" srcId="{4752C20F-5FC1-4260-8682-94F4C79DBCE7}" destId="{EF25153F-72FD-40CE-8846-FBA6290E1AFA}" srcOrd="0" destOrd="0" presId="urn:microsoft.com/office/officeart/2005/8/layout/orgChart1"/>
    <dgm:cxn modelId="{F2902C49-8FF4-468C-BC84-17414C05D62E}" srcId="{C86E76F4-37AE-4B99-9C2E-32951D8E9D43}" destId="{4752C20F-5FC1-4260-8682-94F4C79DBCE7}" srcOrd="0" destOrd="0" parTransId="{0448D203-E98D-4727-BA4F-DD1FDD9F0B41}" sibTransId="{B22B55F2-9F64-4571-AE9D-2DE5FBA53F15}"/>
    <dgm:cxn modelId="{0A3888AE-6ED2-40F2-BA65-C1A4E96871D0}" type="presOf" srcId="{0448D203-E98D-4727-BA4F-DD1FDD9F0B41}" destId="{6C3DF27F-5F61-4FC6-831B-6A8E47ABE16E}" srcOrd="0" destOrd="0" presId="urn:microsoft.com/office/officeart/2005/8/layout/orgChart1"/>
    <dgm:cxn modelId="{90B8A238-B407-4642-803F-32C9F9A3E471}" type="presOf" srcId="{C86E76F4-37AE-4B99-9C2E-32951D8E9D43}" destId="{077FF498-437B-4EE2-BF8D-9D1563D5C180}" srcOrd="0" destOrd="0" presId="urn:microsoft.com/office/officeart/2005/8/layout/orgChart1"/>
    <dgm:cxn modelId="{4E6F9D76-7529-431E-BD24-6FCE18F377FF}" type="presOf" srcId="{8C5AE455-3AA0-4CF1-A4EA-11777C671EC6}" destId="{E899CFC9-A74D-410E-B96F-229DFC8752AD}" srcOrd="0" destOrd="0" presId="urn:microsoft.com/office/officeart/2005/8/layout/orgChart1"/>
    <dgm:cxn modelId="{1ED5733B-4D72-476A-BE1E-1025B8CFFF98}" srcId="{C86E76F4-37AE-4B99-9C2E-32951D8E9D43}" destId="{2D392227-B51F-4F6C-A18F-F8FB920E583C}" srcOrd="1" destOrd="0" parTransId="{8C5AE455-3AA0-4CF1-A4EA-11777C671EC6}" sibTransId="{FCD82BFE-6731-4A7B-B320-42A212AB7323}"/>
    <dgm:cxn modelId="{8DE20CAE-D1E2-4699-895A-1999621AEB5D}" type="presOf" srcId="{C86E76F4-37AE-4B99-9C2E-32951D8E9D43}" destId="{CB9EBDBF-5EE4-470A-9F82-C2ACC408AB50}" srcOrd="1" destOrd="0" presId="urn:microsoft.com/office/officeart/2005/8/layout/orgChart1"/>
    <dgm:cxn modelId="{91B4F122-F5C3-4F94-AFCD-443753897D32}" type="presOf" srcId="{13FA71A5-C209-4161-8171-E1F310AC1DF8}" destId="{0314B4F3-5DC7-42CC-99D9-ADA595E5DAE4}" srcOrd="0" destOrd="0" presId="urn:microsoft.com/office/officeart/2005/8/layout/orgChart1"/>
    <dgm:cxn modelId="{BC0E8ECF-C096-4508-92ED-C52D6C891914}" type="presOf" srcId="{2D392227-B51F-4F6C-A18F-F8FB920E583C}" destId="{5FA5D2A0-E967-4897-B916-07410053886F}" srcOrd="1" destOrd="0" presId="urn:microsoft.com/office/officeart/2005/8/layout/orgChart1"/>
    <dgm:cxn modelId="{9481843C-3333-4169-8F57-3AE1B492086E}" type="presOf" srcId="{4752C20F-5FC1-4260-8682-94F4C79DBCE7}" destId="{955FD622-366B-4903-B92E-3BAB20372E1E}" srcOrd="1" destOrd="0" presId="urn:microsoft.com/office/officeart/2005/8/layout/orgChart1"/>
    <dgm:cxn modelId="{46C0DAAE-BFA7-46D1-8188-295E2FD85FA4}" type="presOf" srcId="{2D392227-B51F-4F6C-A18F-F8FB920E583C}" destId="{F1AD71A9-845C-42C5-97AB-1053F4AA753B}" srcOrd="0" destOrd="0" presId="urn:microsoft.com/office/officeart/2005/8/layout/orgChart1"/>
    <dgm:cxn modelId="{6DB2F65A-AF3A-4053-BF69-45C7582576F4}" srcId="{13FA71A5-C209-4161-8171-E1F310AC1DF8}" destId="{C86E76F4-37AE-4B99-9C2E-32951D8E9D43}" srcOrd="0" destOrd="0" parTransId="{39EBD4F7-0133-4A77-9FC4-C561BFCA66C8}" sibTransId="{8DB676AB-AFE8-426F-9A87-1E92FE285FB2}"/>
    <dgm:cxn modelId="{43BD86B4-740F-4107-8035-83D0403FE820}" type="presParOf" srcId="{0314B4F3-5DC7-42CC-99D9-ADA595E5DAE4}" destId="{3704768A-8D04-4F63-BE11-A1F6B10A1945}" srcOrd="0" destOrd="0" presId="urn:microsoft.com/office/officeart/2005/8/layout/orgChart1"/>
    <dgm:cxn modelId="{BBC4E1F6-A063-496C-90CF-9D75A48B2D6E}" type="presParOf" srcId="{3704768A-8D04-4F63-BE11-A1F6B10A1945}" destId="{55F487DD-D071-4005-AA46-E86BB66FE033}" srcOrd="0" destOrd="0" presId="urn:microsoft.com/office/officeart/2005/8/layout/orgChart1"/>
    <dgm:cxn modelId="{F1F12A3A-BE09-4A66-A035-56B31EED7B36}" type="presParOf" srcId="{55F487DD-D071-4005-AA46-E86BB66FE033}" destId="{077FF498-437B-4EE2-BF8D-9D1563D5C180}" srcOrd="0" destOrd="0" presId="urn:microsoft.com/office/officeart/2005/8/layout/orgChart1"/>
    <dgm:cxn modelId="{D55270E2-CA15-4695-8CE1-16E290AC558E}" type="presParOf" srcId="{55F487DD-D071-4005-AA46-E86BB66FE033}" destId="{CB9EBDBF-5EE4-470A-9F82-C2ACC408AB50}" srcOrd="1" destOrd="0" presId="urn:microsoft.com/office/officeart/2005/8/layout/orgChart1"/>
    <dgm:cxn modelId="{ED33FD0B-E7DD-4DC1-A26E-47EC6E337993}" type="presParOf" srcId="{3704768A-8D04-4F63-BE11-A1F6B10A1945}" destId="{2DE84D4B-064B-43DC-A1DE-19E22F2945A4}" srcOrd="1" destOrd="0" presId="urn:microsoft.com/office/officeart/2005/8/layout/orgChart1"/>
    <dgm:cxn modelId="{D81386B2-AFBC-4AF2-B15D-77B8338C0243}" type="presParOf" srcId="{2DE84D4B-064B-43DC-A1DE-19E22F2945A4}" destId="{6C3DF27F-5F61-4FC6-831B-6A8E47ABE16E}" srcOrd="0" destOrd="0" presId="urn:microsoft.com/office/officeart/2005/8/layout/orgChart1"/>
    <dgm:cxn modelId="{6FC495B2-3D80-4EB6-A27F-B409D282394C}" type="presParOf" srcId="{2DE84D4B-064B-43DC-A1DE-19E22F2945A4}" destId="{D03E1582-E0F4-418F-898F-A67073B14B09}" srcOrd="1" destOrd="0" presId="urn:microsoft.com/office/officeart/2005/8/layout/orgChart1"/>
    <dgm:cxn modelId="{FB4ED697-5BBB-4FD0-801F-F0594580DE40}" type="presParOf" srcId="{D03E1582-E0F4-418F-898F-A67073B14B09}" destId="{8D436F1B-53D8-4366-B8A2-003F28A3133C}" srcOrd="0" destOrd="0" presId="urn:microsoft.com/office/officeart/2005/8/layout/orgChart1"/>
    <dgm:cxn modelId="{ECFADD58-0394-4A8A-B056-ED84FBDD4F29}" type="presParOf" srcId="{8D436F1B-53D8-4366-B8A2-003F28A3133C}" destId="{EF25153F-72FD-40CE-8846-FBA6290E1AFA}" srcOrd="0" destOrd="0" presId="urn:microsoft.com/office/officeart/2005/8/layout/orgChart1"/>
    <dgm:cxn modelId="{C53B256E-59D1-4D4E-A413-891EBABE8045}" type="presParOf" srcId="{8D436F1B-53D8-4366-B8A2-003F28A3133C}" destId="{955FD622-366B-4903-B92E-3BAB20372E1E}" srcOrd="1" destOrd="0" presId="urn:microsoft.com/office/officeart/2005/8/layout/orgChart1"/>
    <dgm:cxn modelId="{98B8C792-D3B5-4276-9596-57D5CC6F1013}" type="presParOf" srcId="{D03E1582-E0F4-418F-898F-A67073B14B09}" destId="{AE76A3E0-82CC-480F-A472-02E352887232}" srcOrd="1" destOrd="0" presId="urn:microsoft.com/office/officeart/2005/8/layout/orgChart1"/>
    <dgm:cxn modelId="{9CF84593-945A-4A37-A03A-147191B00E5D}" type="presParOf" srcId="{D03E1582-E0F4-418F-898F-A67073B14B09}" destId="{597B69A4-2AB5-4912-B7D9-A4C060C9344B}" srcOrd="2" destOrd="0" presId="urn:microsoft.com/office/officeart/2005/8/layout/orgChart1"/>
    <dgm:cxn modelId="{3CF20D14-C7E9-4D46-9E80-5E0353596D82}" type="presParOf" srcId="{2DE84D4B-064B-43DC-A1DE-19E22F2945A4}" destId="{E899CFC9-A74D-410E-B96F-229DFC8752AD}" srcOrd="2" destOrd="0" presId="urn:microsoft.com/office/officeart/2005/8/layout/orgChart1"/>
    <dgm:cxn modelId="{D2328B68-6F8E-42C7-9748-E67DB0DA73E5}" type="presParOf" srcId="{2DE84D4B-064B-43DC-A1DE-19E22F2945A4}" destId="{E19CCA6C-1267-458D-94ED-C76797EF98E2}" srcOrd="3" destOrd="0" presId="urn:microsoft.com/office/officeart/2005/8/layout/orgChart1"/>
    <dgm:cxn modelId="{431A4FFB-2DBC-4636-83FC-CE33299F8CBA}" type="presParOf" srcId="{E19CCA6C-1267-458D-94ED-C76797EF98E2}" destId="{9A402191-9FF4-44E6-A62F-20AF02260CBB}" srcOrd="0" destOrd="0" presId="urn:microsoft.com/office/officeart/2005/8/layout/orgChart1"/>
    <dgm:cxn modelId="{EEF0E071-73C4-4E79-B18A-002221A95138}" type="presParOf" srcId="{9A402191-9FF4-44E6-A62F-20AF02260CBB}" destId="{F1AD71A9-845C-42C5-97AB-1053F4AA753B}" srcOrd="0" destOrd="0" presId="urn:microsoft.com/office/officeart/2005/8/layout/orgChart1"/>
    <dgm:cxn modelId="{FA254D46-5F70-484A-8F09-88D165CD6917}" type="presParOf" srcId="{9A402191-9FF4-44E6-A62F-20AF02260CBB}" destId="{5FA5D2A0-E967-4897-B916-07410053886F}" srcOrd="1" destOrd="0" presId="urn:microsoft.com/office/officeart/2005/8/layout/orgChart1"/>
    <dgm:cxn modelId="{08D50DCE-1940-4500-A38F-A92545CD9C77}" type="presParOf" srcId="{E19CCA6C-1267-458D-94ED-C76797EF98E2}" destId="{2A187019-0F2D-46BB-839C-63A73CCA6905}" srcOrd="1" destOrd="0" presId="urn:microsoft.com/office/officeart/2005/8/layout/orgChart1"/>
    <dgm:cxn modelId="{64B2ED25-C068-426C-A22B-3A1997704B38}" type="presParOf" srcId="{E19CCA6C-1267-458D-94ED-C76797EF98E2}" destId="{78F8174C-1DD9-400E-B680-CB34E8DF6950}" srcOrd="2" destOrd="0" presId="urn:microsoft.com/office/officeart/2005/8/layout/orgChart1"/>
    <dgm:cxn modelId="{D2724AD0-3F77-4C46-B481-2008A953246E}" type="presParOf" srcId="{3704768A-8D04-4F63-BE11-A1F6B10A1945}" destId="{5530CAEB-14C2-42E4-BA90-5D8A04ACE22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FA71A5-C209-4161-8171-E1F310AC1DF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86E76F4-37AE-4B99-9C2E-32951D8E9D43}">
      <dgm:prSet phldrT="[Text]" custT="1">
        <dgm:style>
          <a:lnRef idx="0">
            <a:scrgbClr r="0" g="0" b="0"/>
          </a:lnRef>
          <a:fillRef idx="0">
            <a:scrgbClr r="0" g="0" b="0"/>
          </a:fillRef>
          <a:effectRef idx="0">
            <a:scrgbClr r="0" g="0" b="0"/>
          </a:effectRef>
          <a:fontRef idx="minor">
            <a:schemeClr val="dk1"/>
          </a:fontRef>
        </dgm:style>
      </dgm:prSet>
      <dgm:spPr/>
      <dgm:t>
        <a:bodyPr/>
        <a:lstStyle/>
        <a:p>
          <a:endParaRPr lang="en-US" sz="4400" dirty="0"/>
        </a:p>
      </dgm:t>
    </dgm:pt>
    <dgm:pt modelId="{39EBD4F7-0133-4A77-9FC4-C561BFCA66C8}" type="parTrans" cxnId="{6DB2F65A-AF3A-4053-BF69-45C7582576F4}">
      <dgm:prSet/>
      <dgm:spPr/>
      <dgm:t>
        <a:bodyPr/>
        <a:lstStyle/>
        <a:p>
          <a:endParaRPr lang="en-US"/>
        </a:p>
      </dgm:t>
    </dgm:pt>
    <dgm:pt modelId="{8DB676AB-AFE8-426F-9A87-1E92FE285FB2}" type="sibTrans" cxnId="{6DB2F65A-AF3A-4053-BF69-45C7582576F4}">
      <dgm:prSet/>
      <dgm:spPr/>
      <dgm:t>
        <a:bodyPr/>
        <a:lstStyle/>
        <a:p>
          <a:endParaRPr lang="en-US"/>
        </a:p>
      </dgm:t>
    </dgm:pt>
    <dgm:pt modelId="{4752C20F-5FC1-4260-8682-94F4C79DBCE7}">
      <dgm:prSet phldrT="[Text]" custT="1"/>
      <dgm:spPr/>
      <dgm:t>
        <a:bodyPr/>
        <a:lstStyle/>
        <a:p>
          <a:r>
            <a:rPr lang="en-US" sz="3200" smtClean="0"/>
            <a:t>MSE</a:t>
          </a:r>
          <a:endParaRPr lang="en-US" sz="3200" dirty="0"/>
        </a:p>
      </dgm:t>
    </dgm:pt>
    <dgm:pt modelId="{0448D203-E98D-4727-BA4F-DD1FDD9F0B41}" type="parTrans" cxnId="{F2902C49-8FF4-468C-BC84-17414C05D62E}">
      <dgm:prSet/>
      <dgm:spPr/>
      <dgm:t>
        <a:bodyPr/>
        <a:lstStyle/>
        <a:p>
          <a:endParaRPr lang="en-US"/>
        </a:p>
      </dgm:t>
    </dgm:pt>
    <dgm:pt modelId="{B22B55F2-9F64-4571-AE9D-2DE5FBA53F15}" type="sibTrans" cxnId="{F2902C49-8FF4-468C-BC84-17414C05D62E}">
      <dgm:prSet/>
      <dgm:spPr/>
      <dgm:t>
        <a:bodyPr/>
        <a:lstStyle/>
        <a:p>
          <a:endParaRPr lang="en-US"/>
        </a:p>
      </dgm:t>
    </dgm:pt>
    <dgm:pt modelId="{CD4162DE-0134-4FF5-8121-D7B79CE7D67C}">
      <dgm:prSet phldrT="[Text]" custT="1"/>
      <dgm:spPr/>
      <dgm:t>
        <a:bodyPr/>
        <a:lstStyle/>
        <a:p>
          <a:r>
            <a:rPr lang="en-US" sz="3200" smtClean="0"/>
            <a:t>PSNR</a:t>
          </a:r>
          <a:endParaRPr lang="en-US" sz="3200" dirty="0"/>
        </a:p>
      </dgm:t>
    </dgm:pt>
    <dgm:pt modelId="{B7FAF775-06AE-472C-8395-18F357C99B08}" type="parTrans" cxnId="{1C3FFB7F-69E7-4F1A-8E72-C0FFFC132AD2}">
      <dgm:prSet/>
      <dgm:spPr/>
      <dgm:t>
        <a:bodyPr/>
        <a:lstStyle/>
        <a:p>
          <a:endParaRPr lang="en-US"/>
        </a:p>
      </dgm:t>
    </dgm:pt>
    <dgm:pt modelId="{44169DEF-A770-4527-ABB1-C98E267C8D22}" type="sibTrans" cxnId="{1C3FFB7F-69E7-4F1A-8E72-C0FFFC132AD2}">
      <dgm:prSet/>
      <dgm:spPr/>
      <dgm:t>
        <a:bodyPr/>
        <a:lstStyle/>
        <a:p>
          <a:endParaRPr lang="en-US"/>
        </a:p>
      </dgm:t>
    </dgm:pt>
    <dgm:pt modelId="{8FD21C99-96EC-4F49-B31E-5D1ABA315FA8}">
      <dgm:prSet phldrT="[Text]" custT="1"/>
      <dgm:spPr/>
      <dgm:t>
        <a:bodyPr/>
        <a:lstStyle/>
        <a:p>
          <a:r>
            <a:rPr lang="en-US" sz="3200" smtClean="0"/>
            <a:t>SSIM</a:t>
          </a:r>
          <a:endParaRPr lang="en-US" sz="3200" dirty="0"/>
        </a:p>
      </dgm:t>
    </dgm:pt>
    <dgm:pt modelId="{CEB5EF8C-2084-4310-82E6-091798D1F83E}" type="parTrans" cxnId="{A17E2C5F-B99D-46A4-9773-660464686AC9}">
      <dgm:prSet/>
      <dgm:spPr/>
      <dgm:t>
        <a:bodyPr/>
        <a:lstStyle/>
        <a:p>
          <a:endParaRPr lang="en-US"/>
        </a:p>
      </dgm:t>
    </dgm:pt>
    <dgm:pt modelId="{58C06E98-29B4-4491-83E4-AF824B75EC19}" type="sibTrans" cxnId="{A17E2C5F-B99D-46A4-9773-660464686AC9}">
      <dgm:prSet/>
      <dgm:spPr/>
      <dgm:t>
        <a:bodyPr/>
        <a:lstStyle/>
        <a:p>
          <a:endParaRPr lang="en-US"/>
        </a:p>
      </dgm:t>
    </dgm:pt>
    <dgm:pt modelId="{0314B4F3-5DC7-42CC-99D9-ADA595E5DAE4}" type="pres">
      <dgm:prSet presAssocID="{13FA71A5-C209-4161-8171-E1F310AC1DF8}" presName="hierChild1" presStyleCnt="0">
        <dgm:presLayoutVars>
          <dgm:orgChart val="1"/>
          <dgm:chPref val="1"/>
          <dgm:dir/>
          <dgm:animOne val="branch"/>
          <dgm:animLvl val="lvl"/>
          <dgm:resizeHandles/>
        </dgm:presLayoutVars>
      </dgm:prSet>
      <dgm:spPr/>
      <dgm:t>
        <a:bodyPr/>
        <a:lstStyle/>
        <a:p>
          <a:endParaRPr lang="en-US"/>
        </a:p>
      </dgm:t>
    </dgm:pt>
    <dgm:pt modelId="{3704768A-8D04-4F63-BE11-A1F6B10A1945}" type="pres">
      <dgm:prSet presAssocID="{C86E76F4-37AE-4B99-9C2E-32951D8E9D43}" presName="hierRoot1" presStyleCnt="0">
        <dgm:presLayoutVars>
          <dgm:hierBranch val="init"/>
        </dgm:presLayoutVars>
      </dgm:prSet>
      <dgm:spPr/>
      <dgm:t>
        <a:bodyPr/>
        <a:lstStyle/>
        <a:p>
          <a:endParaRPr lang="en-US"/>
        </a:p>
      </dgm:t>
    </dgm:pt>
    <dgm:pt modelId="{55F487DD-D071-4005-AA46-E86BB66FE033}" type="pres">
      <dgm:prSet presAssocID="{C86E76F4-37AE-4B99-9C2E-32951D8E9D43}" presName="rootComposite1" presStyleCnt="0"/>
      <dgm:spPr/>
      <dgm:t>
        <a:bodyPr/>
        <a:lstStyle/>
        <a:p>
          <a:endParaRPr lang="en-US"/>
        </a:p>
      </dgm:t>
    </dgm:pt>
    <dgm:pt modelId="{077FF498-437B-4EE2-BF8D-9D1563D5C180}" type="pres">
      <dgm:prSet presAssocID="{C86E76F4-37AE-4B99-9C2E-32951D8E9D43}" presName="rootText1" presStyleLbl="node0" presStyleIdx="0" presStyleCnt="1" custScaleX="263645" custLinFactNeighborX="0" custLinFactNeighborY="-2473">
        <dgm:presLayoutVars>
          <dgm:chPref val="3"/>
        </dgm:presLayoutVars>
      </dgm:prSet>
      <dgm:spPr/>
      <dgm:t>
        <a:bodyPr/>
        <a:lstStyle/>
        <a:p>
          <a:endParaRPr lang="en-US"/>
        </a:p>
      </dgm:t>
    </dgm:pt>
    <dgm:pt modelId="{CB9EBDBF-5EE4-470A-9F82-C2ACC408AB50}" type="pres">
      <dgm:prSet presAssocID="{C86E76F4-37AE-4B99-9C2E-32951D8E9D43}" presName="rootConnector1" presStyleLbl="node1" presStyleIdx="0" presStyleCnt="0"/>
      <dgm:spPr/>
      <dgm:t>
        <a:bodyPr/>
        <a:lstStyle/>
        <a:p>
          <a:endParaRPr lang="en-US"/>
        </a:p>
      </dgm:t>
    </dgm:pt>
    <dgm:pt modelId="{2DE84D4B-064B-43DC-A1DE-19E22F2945A4}" type="pres">
      <dgm:prSet presAssocID="{C86E76F4-37AE-4B99-9C2E-32951D8E9D43}" presName="hierChild2" presStyleCnt="0"/>
      <dgm:spPr/>
      <dgm:t>
        <a:bodyPr/>
        <a:lstStyle/>
        <a:p>
          <a:endParaRPr lang="en-US"/>
        </a:p>
      </dgm:t>
    </dgm:pt>
    <dgm:pt modelId="{6C3DF27F-5F61-4FC6-831B-6A8E47ABE16E}" type="pres">
      <dgm:prSet presAssocID="{0448D203-E98D-4727-BA4F-DD1FDD9F0B41}" presName="Name37" presStyleLbl="parChTrans1D2" presStyleIdx="0" presStyleCnt="3"/>
      <dgm:spPr/>
      <dgm:t>
        <a:bodyPr/>
        <a:lstStyle/>
        <a:p>
          <a:endParaRPr lang="en-US"/>
        </a:p>
      </dgm:t>
    </dgm:pt>
    <dgm:pt modelId="{D03E1582-E0F4-418F-898F-A67073B14B09}" type="pres">
      <dgm:prSet presAssocID="{4752C20F-5FC1-4260-8682-94F4C79DBCE7}" presName="hierRoot2" presStyleCnt="0">
        <dgm:presLayoutVars>
          <dgm:hierBranch val="init"/>
        </dgm:presLayoutVars>
      </dgm:prSet>
      <dgm:spPr/>
      <dgm:t>
        <a:bodyPr/>
        <a:lstStyle/>
        <a:p>
          <a:endParaRPr lang="en-US"/>
        </a:p>
      </dgm:t>
    </dgm:pt>
    <dgm:pt modelId="{8D436F1B-53D8-4366-B8A2-003F28A3133C}" type="pres">
      <dgm:prSet presAssocID="{4752C20F-5FC1-4260-8682-94F4C79DBCE7}" presName="rootComposite" presStyleCnt="0"/>
      <dgm:spPr/>
      <dgm:t>
        <a:bodyPr/>
        <a:lstStyle/>
        <a:p>
          <a:endParaRPr lang="en-US"/>
        </a:p>
      </dgm:t>
    </dgm:pt>
    <dgm:pt modelId="{EF25153F-72FD-40CE-8846-FBA6290E1AFA}" type="pres">
      <dgm:prSet presAssocID="{4752C20F-5FC1-4260-8682-94F4C79DBCE7}" presName="rootText" presStyleLbl="node2" presStyleIdx="0" presStyleCnt="3">
        <dgm:presLayoutVars>
          <dgm:chPref val="3"/>
        </dgm:presLayoutVars>
      </dgm:prSet>
      <dgm:spPr/>
      <dgm:t>
        <a:bodyPr/>
        <a:lstStyle/>
        <a:p>
          <a:endParaRPr lang="en-US"/>
        </a:p>
      </dgm:t>
    </dgm:pt>
    <dgm:pt modelId="{955FD622-366B-4903-B92E-3BAB20372E1E}" type="pres">
      <dgm:prSet presAssocID="{4752C20F-5FC1-4260-8682-94F4C79DBCE7}" presName="rootConnector" presStyleLbl="node2" presStyleIdx="0" presStyleCnt="3"/>
      <dgm:spPr/>
      <dgm:t>
        <a:bodyPr/>
        <a:lstStyle/>
        <a:p>
          <a:endParaRPr lang="en-US"/>
        </a:p>
      </dgm:t>
    </dgm:pt>
    <dgm:pt modelId="{AE76A3E0-82CC-480F-A472-02E352887232}" type="pres">
      <dgm:prSet presAssocID="{4752C20F-5FC1-4260-8682-94F4C79DBCE7}" presName="hierChild4" presStyleCnt="0"/>
      <dgm:spPr/>
      <dgm:t>
        <a:bodyPr/>
        <a:lstStyle/>
        <a:p>
          <a:endParaRPr lang="en-US"/>
        </a:p>
      </dgm:t>
    </dgm:pt>
    <dgm:pt modelId="{597B69A4-2AB5-4912-B7D9-A4C060C9344B}" type="pres">
      <dgm:prSet presAssocID="{4752C20F-5FC1-4260-8682-94F4C79DBCE7}" presName="hierChild5" presStyleCnt="0"/>
      <dgm:spPr/>
      <dgm:t>
        <a:bodyPr/>
        <a:lstStyle/>
        <a:p>
          <a:endParaRPr lang="en-US"/>
        </a:p>
      </dgm:t>
    </dgm:pt>
    <dgm:pt modelId="{D14A57C6-85F8-4DB3-B276-4B3BC85005CA}" type="pres">
      <dgm:prSet presAssocID="{B7FAF775-06AE-472C-8395-18F357C99B08}" presName="Name37" presStyleLbl="parChTrans1D2" presStyleIdx="1" presStyleCnt="3"/>
      <dgm:spPr/>
      <dgm:t>
        <a:bodyPr/>
        <a:lstStyle/>
        <a:p>
          <a:endParaRPr lang="en-US"/>
        </a:p>
      </dgm:t>
    </dgm:pt>
    <dgm:pt modelId="{FAD9D062-E742-425A-AE4D-3C49A8294EF8}" type="pres">
      <dgm:prSet presAssocID="{CD4162DE-0134-4FF5-8121-D7B79CE7D67C}" presName="hierRoot2" presStyleCnt="0">
        <dgm:presLayoutVars>
          <dgm:hierBranch val="init"/>
        </dgm:presLayoutVars>
      </dgm:prSet>
      <dgm:spPr/>
      <dgm:t>
        <a:bodyPr/>
        <a:lstStyle/>
        <a:p>
          <a:endParaRPr lang="en-US"/>
        </a:p>
      </dgm:t>
    </dgm:pt>
    <dgm:pt modelId="{1FAF4C47-772B-493E-894D-38CF65925DA6}" type="pres">
      <dgm:prSet presAssocID="{CD4162DE-0134-4FF5-8121-D7B79CE7D67C}" presName="rootComposite" presStyleCnt="0"/>
      <dgm:spPr/>
      <dgm:t>
        <a:bodyPr/>
        <a:lstStyle/>
        <a:p>
          <a:endParaRPr lang="en-US"/>
        </a:p>
      </dgm:t>
    </dgm:pt>
    <dgm:pt modelId="{68FD441B-A4FE-43D4-A6D8-177281463EE6}" type="pres">
      <dgm:prSet presAssocID="{CD4162DE-0134-4FF5-8121-D7B79CE7D67C}" presName="rootText" presStyleLbl="node2" presStyleIdx="1" presStyleCnt="3">
        <dgm:presLayoutVars>
          <dgm:chPref val="3"/>
        </dgm:presLayoutVars>
      </dgm:prSet>
      <dgm:spPr/>
      <dgm:t>
        <a:bodyPr/>
        <a:lstStyle/>
        <a:p>
          <a:endParaRPr lang="en-US"/>
        </a:p>
      </dgm:t>
    </dgm:pt>
    <dgm:pt modelId="{2945A5E9-452B-4D03-A0FC-05ACF08DC3B6}" type="pres">
      <dgm:prSet presAssocID="{CD4162DE-0134-4FF5-8121-D7B79CE7D67C}" presName="rootConnector" presStyleLbl="node2" presStyleIdx="1" presStyleCnt="3"/>
      <dgm:spPr/>
      <dgm:t>
        <a:bodyPr/>
        <a:lstStyle/>
        <a:p>
          <a:endParaRPr lang="en-US"/>
        </a:p>
      </dgm:t>
    </dgm:pt>
    <dgm:pt modelId="{82899061-5A84-4BE6-85D8-AE3BA174C7A5}" type="pres">
      <dgm:prSet presAssocID="{CD4162DE-0134-4FF5-8121-D7B79CE7D67C}" presName="hierChild4" presStyleCnt="0"/>
      <dgm:spPr/>
      <dgm:t>
        <a:bodyPr/>
        <a:lstStyle/>
        <a:p>
          <a:endParaRPr lang="en-US"/>
        </a:p>
      </dgm:t>
    </dgm:pt>
    <dgm:pt modelId="{7CBF7478-63DE-4523-AD9A-365CE225A3C3}" type="pres">
      <dgm:prSet presAssocID="{CD4162DE-0134-4FF5-8121-D7B79CE7D67C}" presName="hierChild5" presStyleCnt="0"/>
      <dgm:spPr/>
      <dgm:t>
        <a:bodyPr/>
        <a:lstStyle/>
        <a:p>
          <a:endParaRPr lang="en-US"/>
        </a:p>
      </dgm:t>
    </dgm:pt>
    <dgm:pt modelId="{1A36A93B-81E9-4BDA-89EF-F9661C895EA6}" type="pres">
      <dgm:prSet presAssocID="{CEB5EF8C-2084-4310-82E6-091798D1F83E}" presName="Name37" presStyleLbl="parChTrans1D2" presStyleIdx="2" presStyleCnt="3"/>
      <dgm:spPr/>
      <dgm:t>
        <a:bodyPr/>
        <a:lstStyle/>
        <a:p>
          <a:endParaRPr lang="en-US"/>
        </a:p>
      </dgm:t>
    </dgm:pt>
    <dgm:pt modelId="{1030AC33-2155-4003-BDCE-8922412D446E}" type="pres">
      <dgm:prSet presAssocID="{8FD21C99-96EC-4F49-B31E-5D1ABA315FA8}" presName="hierRoot2" presStyleCnt="0">
        <dgm:presLayoutVars>
          <dgm:hierBranch val="init"/>
        </dgm:presLayoutVars>
      </dgm:prSet>
      <dgm:spPr/>
      <dgm:t>
        <a:bodyPr/>
        <a:lstStyle/>
        <a:p>
          <a:endParaRPr lang="en-US"/>
        </a:p>
      </dgm:t>
    </dgm:pt>
    <dgm:pt modelId="{A194989A-C481-42A5-90E7-6D594F8EDD89}" type="pres">
      <dgm:prSet presAssocID="{8FD21C99-96EC-4F49-B31E-5D1ABA315FA8}" presName="rootComposite" presStyleCnt="0"/>
      <dgm:spPr/>
      <dgm:t>
        <a:bodyPr/>
        <a:lstStyle/>
        <a:p>
          <a:endParaRPr lang="en-US"/>
        </a:p>
      </dgm:t>
    </dgm:pt>
    <dgm:pt modelId="{E99AB675-43A1-4C0B-9D91-071B98D019EF}" type="pres">
      <dgm:prSet presAssocID="{8FD21C99-96EC-4F49-B31E-5D1ABA315FA8}" presName="rootText" presStyleLbl="node2" presStyleIdx="2" presStyleCnt="3" custLinFactNeighborX="23">
        <dgm:presLayoutVars>
          <dgm:chPref val="3"/>
        </dgm:presLayoutVars>
      </dgm:prSet>
      <dgm:spPr/>
      <dgm:t>
        <a:bodyPr/>
        <a:lstStyle/>
        <a:p>
          <a:endParaRPr lang="en-US"/>
        </a:p>
      </dgm:t>
    </dgm:pt>
    <dgm:pt modelId="{BAFCE6EB-B2EA-4A39-8DE0-A9F84ECFE707}" type="pres">
      <dgm:prSet presAssocID="{8FD21C99-96EC-4F49-B31E-5D1ABA315FA8}" presName="rootConnector" presStyleLbl="node2" presStyleIdx="2" presStyleCnt="3"/>
      <dgm:spPr/>
      <dgm:t>
        <a:bodyPr/>
        <a:lstStyle/>
        <a:p>
          <a:endParaRPr lang="en-US"/>
        </a:p>
      </dgm:t>
    </dgm:pt>
    <dgm:pt modelId="{DB824CB0-F196-432B-9734-7CC21DFC29CE}" type="pres">
      <dgm:prSet presAssocID="{8FD21C99-96EC-4F49-B31E-5D1ABA315FA8}" presName="hierChild4" presStyleCnt="0"/>
      <dgm:spPr/>
      <dgm:t>
        <a:bodyPr/>
        <a:lstStyle/>
        <a:p>
          <a:endParaRPr lang="en-US"/>
        </a:p>
      </dgm:t>
    </dgm:pt>
    <dgm:pt modelId="{16B96C03-93CA-4733-A271-E37BC0F0008E}" type="pres">
      <dgm:prSet presAssocID="{8FD21C99-96EC-4F49-B31E-5D1ABA315FA8}" presName="hierChild5" presStyleCnt="0"/>
      <dgm:spPr/>
      <dgm:t>
        <a:bodyPr/>
        <a:lstStyle/>
        <a:p>
          <a:endParaRPr lang="en-US"/>
        </a:p>
      </dgm:t>
    </dgm:pt>
    <dgm:pt modelId="{5530CAEB-14C2-42E4-BA90-5D8A04ACE22F}" type="pres">
      <dgm:prSet presAssocID="{C86E76F4-37AE-4B99-9C2E-32951D8E9D43}" presName="hierChild3" presStyleCnt="0"/>
      <dgm:spPr/>
      <dgm:t>
        <a:bodyPr/>
        <a:lstStyle/>
        <a:p>
          <a:endParaRPr lang="en-US"/>
        </a:p>
      </dgm:t>
    </dgm:pt>
  </dgm:ptLst>
  <dgm:cxnLst>
    <dgm:cxn modelId="{C94269F3-E20E-4B18-934B-402297C75916}" type="presOf" srcId="{8FD21C99-96EC-4F49-B31E-5D1ABA315FA8}" destId="{E99AB675-43A1-4C0B-9D91-071B98D019EF}" srcOrd="0" destOrd="0" presId="urn:microsoft.com/office/officeart/2005/8/layout/orgChart1"/>
    <dgm:cxn modelId="{9481843C-3333-4169-8F57-3AE1B492086E}" type="presOf" srcId="{4752C20F-5FC1-4260-8682-94F4C79DBCE7}" destId="{955FD622-366B-4903-B92E-3BAB20372E1E}" srcOrd="1" destOrd="0" presId="urn:microsoft.com/office/officeart/2005/8/layout/orgChart1"/>
    <dgm:cxn modelId="{9CD553AE-52F6-4662-BD62-0364DB826395}" type="presOf" srcId="{B7FAF775-06AE-472C-8395-18F357C99B08}" destId="{D14A57C6-85F8-4DB3-B276-4B3BC85005CA}" srcOrd="0" destOrd="0" presId="urn:microsoft.com/office/officeart/2005/8/layout/orgChart1"/>
    <dgm:cxn modelId="{4339D506-5AB9-4DEE-9EC7-AFF103E8F2BF}" type="presOf" srcId="{8FD21C99-96EC-4F49-B31E-5D1ABA315FA8}" destId="{BAFCE6EB-B2EA-4A39-8DE0-A9F84ECFE707}" srcOrd="1" destOrd="0" presId="urn:microsoft.com/office/officeart/2005/8/layout/orgChart1"/>
    <dgm:cxn modelId="{90B8A238-B407-4642-803F-32C9F9A3E471}" type="presOf" srcId="{C86E76F4-37AE-4B99-9C2E-32951D8E9D43}" destId="{077FF498-437B-4EE2-BF8D-9D1563D5C180}" srcOrd="0" destOrd="0" presId="urn:microsoft.com/office/officeart/2005/8/layout/orgChart1"/>
    <dgm:cxn modelId="{1C3FFB7F-69E7-4F1A-8E72-C0FFFC132AD2}" srcId="{C86E76F4-37AE-4B99-9C2E-32951D8E9D43}" destId="{CD4162DE-0134-4FF5-8121-D7B79CE7D67C}" srcOrd="1" destOrd="0" parTransId="{B7FAF775-06AE-472C-8395-18F357C99B08}" sibTransId="{44169DEF-A770-4527-ABB1-C98E267C8D22}"/>
    <dgm:cxn modelId="{0A3888AE-6ED2-40F2-BA65-C1A4E96871D0}" type="presOf" srcId="{0448D203-E98D-4727-BA4F-DD1FDD9F0B41}" destId="{6C3DF27F-5F61-4FC6-831B-6A8E47ABE16E}" srcOrd="0" destOrd="0" presId="urn:microsoft.com/office/officeart/2005/8/layout/orgChart1"/>
    <dgm:cxn modelId="{F71FD7DA-BF93-4851-B6AF-045DC38EF006}" type="presOf" srcId="{4752C20F-5FC1-4260-8682-94F4C79DBCE7}" destId="{EF25153F-72FD-40CE-8846-FBA6290E1AFA}" srcOrd="0" destOrd="0" presId="urn:microsoft.com/office/officeart/2005/8/layout/orgChart1"/>
    <dgm:cxn modelId="{E2BB13AA-78EB-4211-A1CA-0BA907C91321}" type="presOf" srcId="{CD4162DE-0134-4FF5-8121-D7B79CE7D67C}" destId="{2945A5E9-452B-4D03-A0FC-05ACF08DC3B6}" srcOrd="1" destOrd="0" presId="urn:microsoft.com/office/officeart/2005/8/layout/orgChart1"/>
    <dgm:cxn modelId="{F2902C49-8FF4-468C-BC84-17414C05D62E}" srcId="{C86E76F4-37AE-4B99-9C2E-32951D8E9D43}" destId="{4752C20F-5FC1-4260-8682-94F4C79DBCE7}" srcOrd="0" destOrd="0" parTransId="{0448D203-E98D-4727-BA4F-DD1FDD9F0B41}" sibTransId="{B22B55F2-9F64-4571-AE9D-2DE5FBA53F15}"/>
    <dgm:cxn modelId="{8DE20CAE-D1E2-4699-895A-1999621AEB5D}" type="presOf" srcId="{C86E76F4-37AE-4B99-9C2E-32951D8E9D43}" destId="{CB9EBDBF-5EE4-470A-9F82-C2ACC408AB50}" srcOrd="1" destOrd="0" presId="urn:microsoft.com/office/officeart/2005/8/layout/orgChart1"/>
    <dgm:cxn modelId="{91B4F122-F5C3-4F94-AFCD-443753897D32}" type="presOf" srcId="{13FA71A5-C209-4161-8171-E1F310AC1DF8}" destId="{0314B4F3-5DC7-42CC-99D9-ADA595E5DAE4}" srcOrd="0" destOrd="0" presId="urn:microsoft.com/office/officeart/2005/8/layout/orgChart1"/>
    <dgm:cxn modelId="{15A5BE6A-4DE1-4B0D-808E-AFF905AB8B16}" type="presOf" srcId="{CD4162DE-0134-4FF5-8121-D7B79CE7D67C}" destId="{68FD441B-A4FE-43D4-A6D8-177281463EE6}" srcOrd="0" destOrd="0" presId="urn:microsoft.com/office/officeart/2005/8/layout/orgChart1"/>
    <dgm:cxn modelId="{6DB2F65A-AF3A-4053-BF69-45C7582576F4}" srcId="{13FA71A5-C209-4161-8171-E1F310AC1DF8}" destId="{C86E76F4-37AE-4B99-9C2E-32951D8E9D43}" srcOrd="0" destOrd="0" parTransId="{39EBD4F7-0133-4A77-9FC4-C561BFCA66C8}" sibTransId="{8DB676AB-AFE8-426F-9A87-1E92FE285FB2}"/>
    <dgm:cxn modelId="{A17E2C5F-B99D-46A4-9773-660464686AC9}" srcId="{C86E76F4-37AE-4B99-9C2E-32951D8E9D43}" destId="{8FD21C99-96EC-4F49-B31E-5D1ABA315FA8}" srcOrd="2" destOrd="0" parTransId="{CEB5EF8C-2084-4310-82E6-091798D1F83E}" sibTransId="{58C06E98-29B4-4491-83E4-AF824B75EC19}"/>
    <dgm:cxn modelId="{D3B18CA0-3B65-4EDB-987B-7AE2CD327113}" type="presOf" srcId="{CEB5EF8C-2084-4310-82E6-091798D1F83E}" destId="{1A36A93B-81E9-4BDA-89EF-F9661C895EA6}" srcOrd="0" destOrd="0" presId="urn:microsoft.com/office/officeart/2005/8/layout/orgChart1"/>
    <dgm:cxn modelId="{43BD86B4-740F-4107-8035-83D0403FE820}" type="presParOf" srcId="{0314B4F3-5DC7-42CC-99D9-ADA595E5DAE4}" destId="{3704768A-8D04-4F63-BE11-A1F6B10A1945}" srcOrd="0" destOrd="0" presId="urn:microsoft.com/office/officeart/2005/8/layout/orgChart1"/>
    <dgm:cxn modelId="{BBC4E1F6-A063-496C-90CF-9D75A48B2D6E}" type="presParOf" srcId="{3704768A-8D04-4F63-BE11-A1F6B10A1945}" destId="{55F487DD-D071-4005-AA46-E86BB66FE033}" srcOrd="0" destOrd="0" presId="urn:microsoft.com/office/officeart/2005/8/layout/orgChart1"/>
    <dgm:cxn modelId="{F1F12A3A-BE09-4A66-A035-56B31EED7B36}" type="presParOf" srcId="{55F487DD-D071-4005-AA46-E86BB66FE033}" destId="{077FF498-437B-4EE2-BF8D-9D1563D5C180}" srcOrd="0" destOrd="0" presId="urn:microsoft.com/office/officeart/2005/8/layout/orgChart1"/>
    <dgm:cxn modelId="{D55270E2-CA15-4695-8CE1-16E290AC558E}" type="presParOf" srcId="{55F487DD-D071-4005-AA46-E86BB66FE033}" destId="{CB9EBDBF-5EE4-470A-9F82-C2ACC408AB50}" srcOrd="1" destOrd="0" presId="urn:microsoft.com/office/officeart/2005/8/layout/orgChart1"/>
    <dgm:cxn modelId="{ED33FD0B-E7DD-4DC1-A26E-47EC6E337993}" type="presParOf" srcId="{3704768A-8D04-4F63-BE11-A1F6B10A1945}" destId="{2DE84D4B-064B-43DC-A1DE-19E22F2945A4}" srcOrd="1" destOrd="0" presId="urn:microsoft.com/office/officeart/2005/8/layout/orgChart1"/>
    <dgm:cxn modelId="{D81386B2-AFBC-4AF2-B15D-77B8338C0243}" type="presParOf" srcId="{2DE84D4B-064B-43DC-A1DE-19E22F2945A4}" destId="{6C3DF27F-5F61-4FC6-831B-6A8E47ABE16E}" srcOrd="0" destOrd="0" presId="urn:microsoft.com/office/officeart/2005/8/layout/orgChart1"/>
    <dgm:cxn modelId="{6FC495B2-3D80-4EB6-A27F-B409D282394C}" type="presParOf" srcId="{2DE84D4B-064B-43DC-A1DE-19E22F2945A4}" destId="{D03E1582-E0F4-418F-898F-A67073B14B09}" srcOrd="1" destOrd="0" presId="urn:microsoft.com/office/officeart/2005/8/layout/orgChart1"/>
    <dgm:cxn modelId="{FB4ED697-5BBB-4FD0-801F-F0594580DE40}" type="presParOf" srcId="{D03E1582-E0F4-418F-898F-A67073B14B09}" destId="{8D436F1B-53D8-4366-B8A2-003F28A3133C}" srcOrd="0" destOrd="0" presId="urn:microsoft.com/office/officeart/2005/8/layout/orgChart1"/>
    <dgm:cxn modelId="{ECFADD58-0394-4A8A-B056-ED84FBDD4F29}" type="presParOf" srcId="{8D436F1B-53D8-4366-B8A2-003F28A3133C}" destId="{EF25153F-72FD-40CE-8846-FBA6290E1AFA}" srcOrd="0" destOrd="0" presId="urn:microsoft.com/office/officeart/2005/8/layout/orgChart1"/>
    <dgm:cxn modelId="{C53B256E-59D1-4D4E-A413-891EBABE8045}" type="presParOf" srcId="{8D436F1B-53D8-4366-B8A2-003F28A3133C}" destId="{955FD622-366B-4903-B92E-3BAB20372E1E}" srcOrd="1" destOrd="0" presId="urn:microsoft.com/office/officeart/2005/8/layout/orgChart1"/>
    <dgm:cxn modelId="{98B8C792-D3B5-4276-9596-57D5CC6F1013}" type="presParOf" srcId="{D03E1582-E0F4-418F-898F-A67073B14B09}" destId="{AE76A3E0-82CC-480F-A472-02E352887232}" srcOrd="1" destOrd="0" presId="urn:microsoft.com/office/officeart/2005/8/layout/orgChart1"/>
    <dgm:cxn modelId="{9CF84593-945A-4A37-A03A-147191B00E5D}" type="presParOf" srcId="{D03E1582-E0F4-418F-898F-A67073B14B09}" destId="{597B69A4-2AB5-4912-B7D9-A4C060C9344B}" srcOrd="2" destOrd="0" presId="urn:microsoft.com/office/officeart/2005/8/layout/orgChart1"/>
    <dgm:cxn modelId="{F10E02CE-E2E7-4477-ACDB-B87A9A73D9E9}" type="presParOf" srcId="{2DE84D4B-064B-43DC-A1DE-19E22F2945A4}" destId="{D14A57C6-85F8-4DB3-B276-4B3BC85005CA}" srcOrd="2" destOrd="0" presId="urn:microsoft.com/office/officeart/2005/8/layout/orgChart1"/>
    <dgm:cxn modelId="{24E06E92-0288-4AD1-8BD2-3209C3A95F7B}" type="presParOf" srcId="{2DE84D4B-064B-43DC-A1DE-19E22F2945A4}" destId="{FAD9D062-E742-425A-AE4D-3C49A8294EF8}" srcOrd="3" destOrd="0" presId="urn:microsoft.com/office/officeart/2005/8/layout/orgChart1"/>
    <dgm:cxn modelId="{817DD44E-2806-438F-B67B-F76D630F0A95}" type="presParOf" srcId="{FAD9D062-E742-425A-AE4D-3C49A8294EF8}" destId="{1FAF4C47-772B-493E-894D-38CF65925DA6}" srcOrd="0" destOrd="0" presId="urn:microsoft.com/office/officeart/2005/8/layout/orgChart1"/>
    <dgm:cxn modelId="{275A828D-BCB1-46B4-8B44-51B4C420876A}" type="presParOf" srcId="{1FAF4C47-772B-493E-894D-38CF65925DA6}" destId="{68FD441B-A4FE-43D4-A6D8-177281463EE6}" srcOrd="0" destOrd="0" presId="urn:microsoft.com/office/officeart/2005/8/layout/orgChart1"/>
    <dgm:cxn modelId="{9036B340-CCDE-437F-B515-8D9010737909}" type="presParOf" srcId="{1FAF4C47-772B-493E-894D-38CF65925DA6}" destId="{2945A5E9-452B-4D03-A0FC-05ACF08DC3B6}" srcOrd="1" destOrd="0" presId="urn:microsoft.com/office/officeart/2005/8/layout/orgChart1"/>
    <dgm:cxn modelId="{701C98DB-DC59-4052-8D58-032CA224C80E}" type="presParOf" srcId="{FAD9D062-E742-425A-AE4D-3C49A8294EF8}" destId="{82899061-5A84-4BE6-85D8-AE3BA174C7A5}" srcOrd="1" destOrd="0" presId="urn:microsoft.com/office/officeart/2005/8/layout/orgChart1"/>
    <dgm:cxn modelId="{8F2C53D2-87FD-4FA3-A2FC-9D115B40F949}" type="presParOf" srcId="{FAD9D062-E742-425A-AE4D-3C49A8294EF8}" destId="{7CBF7478-63DE-4523-AD9A-365CE225A3C3}" srcOrd="2" destOrd="0" presId="urn:microsoft.com/office/officeart/2005/8/layout/orgChart1"/>
    <dgm:cxn modelId="{26FA8614-8E3A-4903-B0A7-8BE7AEF72B60}" type="presParOf" srcId="{2DE84D4B-064B-43DC-A1DE-19E22F2945A4}" destId="{1A36A93B-81E9-4BDA-89EF-F9661C895EA6}" srcOrd="4" destOrd="0" presId="urn:microsoft.com/office/officeart/2005/8/layout/orgChart1"/>
    <dgm:cxn modelId="{82A504FB-D650-47F0-9342-26D85517AEE1}" type="presParOf" srcId="{2DE84D4B-064B-43DC-A1DE-19E22F2945A4}" destId="{1030AC33-2155-4003-BDCE-8922412D446E}" srcOrd="5" destOrd="0" presId="urn:microsoft.com/office/officeart/2005/8/layout/orgChart1"/>
    <dgm:cxn modelId="{1A08539D-A813-41E9-9B14-A1DAA9B15546}" type="presParOf" srcId="{1030AC33-2155-4003-BDCE-8922412D446E}" destId="{A194989A-C481-42A5-90E7-6D594F8EDD89}" srcOrd="0" destOrd="0" presId="urn:microsoft.com/office/officeart/2005/8/layout/orgChart1"/>
    <dgm:cxn modelId="{79AA265C-5EF4-448D-B48F-A83885558AEA}" type="presParOf" srcId="{A194989A-C481-42A5-90E7-6D594F8EDD89}" destId="{E99AB675-43A1-4C0B-9D91-071B98D019EF}" srcOrd="0" destOrd="0" presId="urn:microsoft.com/office/officeart/2005/8/layout/orgChart1"/>
    <dgm:cxn modelId="{9B367616-23BC-48F8-B6F3-AB52801CCE68}" type="presParOf" srcId="{A194989A-C481-42A5-90E7-6D594F8EDD89}" destId="{BAFCE6EB-B2EA-4A39-8DE0-A9F84ECFE707}" srcOrd="1" destOrd="0" presId="urn:microsoft.com/office/officeart/2005/8/layout/orgChart1"/>
    <dgm:cxn modelId="{8350A9E7-BE21-43F9-9809-E266F306BB1D}" type="presParOf" srcId="{1030AC33-2155-4003-BDCE-8922412D446E}" destId="{DB824CB0-F196-432B-9734-7CC21DFC29CE}" srcOrd="1" destOrd="0" presId="urn:microsoft.com/office/officeart/2005/8/layout/orgChart1"/>
    <dgm:cxn modelId="{BEA104B4-4F37-4107-B70F-2530F7078381}" type="presParOf" srcId="{1030AC33-2155-4003-BDCE-8922412D446E}" destId="{16B96C03-93CA-4733-A271-E37BC0F0008E}" srcOrd="2" destOrd="0" presId="urn:microsoft.com/office/officeart/2005/8/layout/orgChart1"/>
    <dgm:cxn modelId="{D2724AD0-3F77-4C46-B481-2008A953246E}" type="presParOf" srcId="{3704768A-8D04-4F63-BE11-A1F6B10A1945}" destId="{5530CAEB-14C2-42E4-BA90-5D8A04ACE22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3C98-953F-4362-92B6-3FA7CCCD9C4B}">
      <dsp:nvSpPr>
        <dsp:cNvPr id="0" name=""/>
        <dsp:cNvSpPr/>
      </dsp:nvSpPr>
      <dsp:spPr>
        <a:xfrm>
          <a:off x="0" y="38480"/>
          <a:ext cx="5065356"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Applications</a:t>
          </a:r>
          <a:endParaRPr lang="en-US" sz="1600" kern="1200" dirty="0"/>
        </a:p>
      </dsp:txBody>
      <dsp:txXfrm>
        <a:off x="23760" y="62240"/>
        <a:ext cx="5017836" cy="439200"/>
      </dsp:txXfrm>
    </dsp:sp>
    <dsp:sp modelId="{F662DACE-5A28-4FF8-B81F-A726E4CEA190}">
      <dsp:nvSpPr>
        <dsp:cNvPr id="0" name=""/>
        <dsp:cNvSpPr/>
      </dsp:nvSpPr>
      <dsp:spPr>
        <a:xfrm>
          <a:off x="0" y="600080"/>
          <a:ext cx="5065356"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Motivation</a:t>
          </a:r>
          <a:endParaRPr lang="en-US" sz="1600" kern="1200" dirty="0"/>
        </a:p>
      </dsp:txBody>
      <dsp:txXfrm>
        <a:off x="23760" y="623840"/>
        <a:ext cx="5017836" cy="439200"/>
      </dsp:txXfrm>
    </dsp:sp>
    <dsp:sp modelId="{6BC0E59B-B3FA-4727-81DD-7C1B39B7343C}">
      <dsp:nvSpPr>
        <dsp:cNvPr id="0" name=""/>
        <dsp:cNvSpPr/>
      </dsp:nvSpPr>
      <dsp:spPr>
        <a:xfrm>
          <a:off x="0" y="1161680"/>
          <a:ext cx="5065356"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Objective</a:t>
          </a:r>
          <a:endParaRPr lang="en-US" sz="1600" kern="1200" dirty="0"/>
        </a:p>
      </dsp:txBody>
      <dsp:txXfrm>
        <a:off x="23760" y="1185440"/>
        <a:ext cx="5017836" cy="439200"/>
      </dsp:txXfrm>
    </dsp:sp>
    <dsp:sp modelId="{F39329ED-98CD-42F8-A61B-668EC4D309F7}">
      <dsp:nvSpPr>
        <dsp:cNvPr id="0" name=""/>
        <dsp:cNvSpPr/>
      </dsp:nvSpPr>
      <dsp:spPr>
        <a:xfrm>
          <a:off x="0" y="1723280"/>
          <a:ext cx="5065356"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Problem Statement and Solution</a:t>
          </a:r>
          <a:endParaRPr lang="en-US" sz="1600" kern="1200" dirty="0"/>
        </a:p>
      </dsp:txBody>
      <dsp:txXfrm>
        <a:off x="23760" y="1747040"/>
        <a:ext cx="5017836" cy="439200"/>
      </dsp:txXfrm>
    </dsp:sp>
    <dsp:sp modelId="{B448E6DB-321A-44FD-AD8D-5717EB806A9C}">
      <dsp:nvSpPr>
        <dsp:cNvPr id="0" name=""/>
        <dsp:cNvSpPr/>
      </dsp:nvSpPr>
      <dsp:spPr>
        <a:xfrm>
          <a:off x="0" y="2284880"/>
          <a:ext cx="5065356"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Planning</a:t>
          </a:r>
          <a:endParaRPr lang="en-US" sz="1600" kern="1200" dirty="0"/>
        </a:p>
      </dsp:txBody>
      <dsp:txXfrm>
        <a:off x="23760" y="2308640"/>
        <a:ext cx="5017836" cy="439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EE573-F0ED-48CC-8F80-B2FE4BD99391}">
      <dsp:nvSpPr>
        <dsp:cNvPr id="0" name=""/>
        <dsp:cNvSpPr/>
      </dsp:nvSpPr>
      <dsp:spPr>
        <a:xfrm>
          <a:off x="0" y="30830"/>
          <a:ext cx="5148482"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Model Frameworks</a:t>
          </a:r>
          <a:endParaRPr lang="en-US" sz="2800" kern="1200" dirty="0"/>
        </a:p>
      </dsp:txBody>
      <dsp:txXfrm>
        <a:off x="31984" y="62814"/>
        <a:ext cx="5084514" cy="591232"/>
      </dsp:txXfrm>
    </dsp:sp>
    <dsp:sp modelId="{F4BE0949-1AEF-4084-8618-9D0882015C5C}">
      <dsp:nvSpPr>
        <dsp:cNvPr id="0" name=""/>
        <dsp:cNvSpPr/>
      </dsp:nvSpPr>
      <dsp:spPr>
        <a:xfrm>
          <a:off x="0" y="766670"/>
          <a:ext cx="5148482"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Up-sampling Methods</a:t>
          </a:r>
          <a:endParaRPr lang="en-US" sz="2800" kern="1200" dirty="0"/>
        </a:p>
      </dsp:txBody>
      <dsp:txXfrm>
        <a:off x="31984" y="798654"/>
        <a:ext cx="5084514" cy="591232"/>
      </dsp:txXfrm>
    </dsp:sp>
    <dsp:sp modelId="{50293511-DF7A-4C9D-9E4B-6EDAB280B78F}">
      <dsp:nvSpPr>
        <dsp:cNvPr id="0" name=""/>
        <dsp:cNvSpPr/>
      </dsp:nvSpPr>
      <dsp:spPr>
        <a:xfrm>
          <a:off x="0" y="1502510"/>
          <a:ext cx="5148482"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Network Designs</a:t>
          </a:r>
          <a:endParaRPr lang="en-US" sz="2800" kern="1200" dirty="0"/>
        </a:p>
      </dsp:txBody>
      <dsp:txXfrm>
        <a:off x="31984" y="1534494"/>
        <a:ext cx="5084514" cy="591232"/>
      </dsp:txXfrm>
    </dsp:sp>
    <dsp:sp modelId="{DDFCA66E-722A-4B8B-96AB-5510DCCDD2EB}">
      <dsp:nvSpPr>
        <dsp:cNvPr id="0" name=""/>
        <dsp:cNvSpPr/>
      </dsp:nvSpPr>
      <dsp:spPr>
        <a:xfrm>
          <a:off x="0" y="2238350"/>
          <a:ext cx="5148482"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Similar Applications</a:t>
          </a:r>
          <a:endParaRPr lang="en-US" sz="2800" kern="1200" dirty="0"/>
        </a:p>
      </dsp:txBody>
      <dsp:txXfrm>
        <a:off x="31984" y="2270334"/>
        <a:ext cx="5084514"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9CFC9-A74D-410E-B96F-229DFC8752AD}">
      <dsp:nvSpPr>
        <dsp:cNvPr id="0" name=""/>
        <dsp:cNvSpPr/>
      </dsp:nvSpPr>
      <dsp:spPr>
        <a:xfrm>
          <a:off x="3421380" y="1890281"/>
          <a:ext cx="1569127" cy="576725"/>
        </a:xfrm>
        <a:custGeom>
          <a:avLst/>
          <a:gdLst/>
          <a:ahLst/>
          <a:cxnLst/>
          <a:rect l="0" t="0" r="0" b="0"/>
          <a:pathLst>
            <a:path>
              <a:moveTo>
                <a:pt x="0" y="0"/>
              </a:moveTo>
              <a:lnTo>
                <a:pt x="0" y="304397"/>
              </a:lnTo>
              <a:lnTo>
                <a:pt x="1569127" y="304397"/>
              </a:lnTo>
              <a:lnTo>
                <a:pt x="1569127" y="5767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DF27F-5F61-4FC6-831B-6A8E47ABE16E}">
      <dsp:nvSpPr>
        <dsp:cNvPr id="0" name=""/>
        <dsp:cNvSpPr/>
      </dsp:nvSpPr>
      <dsp:spPr>
        <a:xfrm>
          <a:off x="1852252" y="1890281"/>
          <a:ext cx="1569127" cy="576725"/>
        </a:xfrm>
        <a:custGeom>
          <a:avLst/>
          <a:gdLst/>
          <a:ahLst/>
          <a:cxnLst/>
          <a:rect l="0" t="0" r="0" b="0"/>
          <a:pathLst>
            <a:path>
              <a:moveTo>
                <a:pt x="1569127" y="0"/>
              </a:moveTo>
              <a:lnTo>
                <a:pt x="1569127" y="304397"/>
              </a:lnTo>
              <a:lnTo>
                <a:pt x="0" y="304397"/>
              </a:lnTo>
              <a:lnTo>
                <a:pt x="0" y="5767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FF498-437B-4EE2-BF8D-9D1563D5C180}">
      <dsp:nvSpPr>
        <dsp:cNvPr id="0" name=""/>
        <dsp:cNvSpPr/>
      </dsp:nvSpPr>
      <dsp:spPr>
        <a:xfrm>
          <a:off x="2431" y="593481"/>
          <a:ext cx="6837896" cy="12967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sz="4400" kern="1200" dirty="0" smtClean="0"/>
            <a:t>Image Quality assessment </a:t>
          </a:r>
          <a:endParaRPr lang="en-US" sz="4400" kern="1200" dirty="0"/>
        </a:p>
      </dsp:txBody>
      <dsp:txXfrm>
        <a:off x="2431" y="593481"/>
        <a:ext cx="6837896" cy="1296799"/>
      </dsp:txXfrm>
    </dsp:sp>
    <dsp:sp modelId="{EF25153F-72FD-40CE-8846-FBA6290E1AFA}">
      <dsp:nvSpPr>
        <dsp:cNvPr id="0" name=""/>
        <dsp:cNvSpPr/>
      </dsp:nvSpPr>
      <dsp:spPr>
        <a:xfrm>
          <a:off x="555452" y="2467007"/>
          <a:ext cx="2593599" cy="12967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Subjective methods</a:t>
          </a:r>
          <a:endParaRPr lang="en-US" sz="3200" kern="1200" dirty="0"/>
        </a:p>
      </dsp:txBody>
      <dsp:txXfrm>
        <a:off x="555452" y="2467007"/>
        <a:ext cx="2593599" cy="1296799"/>
      </dsp:txXfrm>
    </dsp:sp>
    <dsp:sp modelId="{F1AD71A9-845C-42C5-97AB-1053F4AA753B}">
      <dsp:nvSpPr>
        <dsp:cNvPr id="0" name=""/>
        <dsp:cNvSpPr/>
      </dsp:nvSpPr>
      <dsp:spPr>
        <a:xfrm>
          <a:off x="3693707" y="2467007"/>
          <a:ext cx="2593599" cy="12967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Objective methods </a:t>
          </a:r>
          <a:endParaRPr lang="en-US" sz="3200" kern="1200" dirty="0"/>
        </a:p>
      </dsp:txBody>
      <dsp:txXfrm>
        <a:off x="3693707" y="2467007"/>
        <a:ext cx="2593599" cy="1296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6A93B-81E9-4BDA-89EF-F9661C895EA6}">
      <dsp:nvSpPr>
        <dsp:cNvPr id="0" name=""/>
        <dsp:cNvSpPr/>
      </dsp:nvSpPr>
      <dsp:spPr>
        <a:xfrm>
          <a:off x="2425646" y="814123"/>
          <a:ext cx="1716488" cy="315383"/>
        </a:xfrm>
        <a:custGeom>
          <a:avLst/>
          <a:gdLst/>
          <a:ahLst/>
          <a:cxnLst/>
          <a:rect l="0" t="0" r="0" b="0"/>
          <a:pathLst>
            <a:path>
              <a:moveTo>
                <a:pt x="0" y="0"/>
              </a:moveTo>
              <a:lnTo>
                <a:pt x="0" y="166460"/>
              </a:lnTo>
              <a:lnTo>
                <a:pt x="1716488" y="166460"/>
              </a:lnTo>
              <a:lnTo>
                <a:pt x="1716488" y="3153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4A57C6-85F8-4DB3-B276-4B3BC85005CA}">
      <dsp:nvSpPr>
        <dsp:cNvPr id="0" name=""/>
        <dsp:cNvSpPr/>
      </dsp:nvSpPr>
      <dsp:spPr>
        <a:xfrm>
          <a:off x="2379926" y="814123"/>
          <a:ext cx="91440" cy="315383"/>
        </a:xfrm>
        <a:custGeom>
          <a:avLst/>
          <a:gdLst/>
          <a:ahLst/>
          <a:cxnLst/>
          <a:rect l="0" t="0" r="0" b="0"/>
          <a:pathLst>
            <a:path>
              <a:moveTo>
                <a:pt x="45720" y="0"/>
              </a:moveTo>
              <a:lnTo>
                <a:pt x="45720" y="3153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DF27F-5F61-4FC6-831B-6A8E47ABE16E}">
      <dsp:nvSpPr>
        <dsp:cNvPr id="0" name=""/>
        <dsp:cNvSpPr/>
      </dsp:nvSpPr>
      <dsp:spPr>
        <a:xfrm>
          <a:off x="709483" y="814123"/>
          <a:ext cx="1716162" cy="315383"/>
        </a:xfrm>
        <a:custGeom>
          <a:avLst/>
          <a:gdLst/>
          <a:ahLst/>
          <a:cxnLst/>
          <a:rect l="0" t="0" r="0" b="0"/>
          <a:pathLst>
            <a:path>
              <a:moveTo>
                <a:pt x="1716162" y="0"/>
              </a:moveTo>
              <a:lnTo>
                <a:pt x="1716162" y="166460"/>
              </a:lnTo>
              <a:lnTo>
                <a:pt x="0" y="166460"/>
              </a:lnTo>
              <a:lnTo>
                <a:pt x="0" y="3153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FF498-437B-4EE2-BF8D-9D1563D5C180}">
      <dsp:nvSpPr>
        <dsp:cNvPr id="0" name=""/>
        <dsp:cNvSpPr/>
      </dsp:nvSpPr>
      <dsp:spPr>
        <a:xfrm>
          <a:off x="555986" y="104965"/>
          <a:ext cx="3739319" cy="709158"/>
        </a:xfrm>
        <a:prstGeom prst="rect">
          <a:avLst/>
        </a:prstGeom>
        <a:noFill/>
        <a:ln>
          <a:noFill/>
        </a:ln>
        <a:effectLst/>
      </dsp:spPr>
      <dsp:style>
        <a:lnRef idx="0">
          <a:scrgbClr r="0" g="0" b="0"/>
        </a:lnRef>
        <a:fillRef idx="0">
          <a:scrgbClr r="0" g="0" b="0"/>
        </a:fillRef>
        <a:effectRef idx="0">
          <a:scrgbClr r="0" g="0" b="0"/>
        </a:effectRef>
        <a:fontRef idx="minor">
          <a:schemeClr val="dk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endParaRPr lang="en-US" sz="4400" kern="1200" dirty="0"/>
        </a:p>
      </dsp:txBody>
      <dsp:txXfrm>
        <a:off x="555986" y="104965"/>
        <a:ext cx="3739319" cy="709158"/>
      </dsp:txXfrm>
    </dsp:sp>
    <dsp:sp modelId="{EF25153F-72FD-40CE-8846-FBA6290E1AFA}">
      <dsp:nvSpPr>
        <dsp:cNvPr id="0" name=""/>
        <dsp:cNvSpPr/>
      </dsp:nvSpPr>
      <dsp:spPr>
        <a:xfrm>
          <a:off x="325" y="1129507"/>
          <a:ext cx="1418316" cy="709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MSE</a:t>
          </a:r>
          <a:endParaRPr lang="en-US" sz="3200" kern="1200" dirty="0"/>
        </a:p>
      </dsp:txBody>
      <dsp:txXfrm>
        <a:off x="325" y="1129507"/>
        <a:ext cx="1418316" cy="709158"/>
      </dsp:txXfrm>
    </dsp:sp>
    <dsp:sp modelId="{68FD441B-A4FE-43D4-A6D8-177281463EE6}">
      <dsp:nvSpPr>
        <dsp:cNvPr id="0" name=""/>
        <dsp:cNvSpPr/>
      </dsp:nvSpPr>
      <dsp:spPr>
        <a:xfrm>
          <a:off x="1716488" y="1129507"/>
          <a:ext cx="1418316" cy="709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PSNR</a:t>
          </a:r>
          <a:endParaRPr lang="en-US" sz="3200" kern="1200" dirty="0"/>
        </a:p>
      </dsp:txBody>
      <dsp:txXfrm>
        <a:off x="1716488" y="1129507"/>
        <a:ext cx="1418316" cy="709158"/>
      </dsp:txXfrm>
    </dsp:sp>
    <dsp:sp modelId="{E99AB675-43A1-4C0B-9D91-071B98D019EF}">
      <dsp:nvSpPr>
        <dsp:cNvPr id="0" name=""/>
        <dsp:cNvSpPr/>
      </dsp:nvSpPr>
      <dsp:spPr>
        <a:xfrm>
          <a:off x="3432976" y="1129507"/>
          <a:ext cx="1418316" cy="709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SSIM</a:t>
          </a:r>
          <a:endParaRPr lang="en-US" sz="3200" kern="1200" dirty="0"/>
        </a:p>
      </dsp:txBody>
      <dsp:txXfrm>
        <a:off x="3432976" y="1129507"/>
        <a:ext cx="1418316" cy="7091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566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52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33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06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10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111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738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9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60e2218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760e2218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82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60e221998_0_24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60e221998_0_24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208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00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518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8767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38</a:t>
            </a:fld>
            <a:endParaRPr lang="en-US"/>
          </a:p>
        </p:txBody>
      </p:sp>
    </p:spTree>
    <p:extLst>
      <p:ext uri="{BB962C8B-B14F-4D97-AF65-F5344CB8AC3E}">
        <p14:creationId xmlns:p14="http://schemas.microsoft.com/office/powerpoint/2010/main" val="1693290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04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634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02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6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2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60e221998_0_24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60e221998_0_24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3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36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621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66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45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92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412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224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25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603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5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5f10c3a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5f10c3a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5f10c3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3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60e2219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60e2219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5f10c3a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5f10c3a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4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60e2219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60e2219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01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58706" y="26550"/>
            <a:ext cx="3787200" cy="3129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2"/>
              </a:buClr>
              <a:buSzPts val="9600"/>
              <a:buNone/>
              <a:defRPr sz="9600" b="0">
                <a:solidFill>
                  <a:schemeClr val="lt2"/>
                </a:solidFill>
              </a:defRPr>
            </a:lvl1pPr>
            <a:lvl2pPr lvl="1" algn="ctr">
              <a:lnSpc>
                <a:spcPct val="80000"/>
              </a:lnSpc>
              <a:spcBef>
                <a:spcPts val="0"/>
              </a:spcBef>
              <a:spcAft>
                <a:spcPts val="0"/>
              </a:spcAft>
              <a:buClr>
                <a:schemeClr val="lt2"/>
              </a:buClr>
              <a:buSzPts val="5200"/>
              <a:buNone/>
              <a:defRPr sz="5200">
                <a:solidFill>
                  <a:schemeClr val="lt2"/>
                </a:solidFill>
              </a:defRPr>
            </a:lvl2pPr>
            <a:lvl3pPr lvl="2" algn="ctr">
              <a:lnSpc>
                <a:spcPct val="80000"/>
              </a:lnSpc>
              <a:spcBef>
                <a:spcPts val="0"/>
              </a:spcBef>
              <a:spcAft>
                <a:spcPts val="0"/>
              </a:spcAft>
              <a:buClr>
                <a:schemeClr val="lt2"/>
              </a:buClr>
              <a:buSzPts val="5200"/>
              <a:buNone/>
              <a:defRPr sz="5200">
                <a:solidFill>
                  <a:schemeClr val="lt2"/>
                </a:solidFill>
              </a:defRPr>
            </a:lvl3pPr>
            <a:lvl4pPr lvl="3" algn="ctr">
              <a:lnSpc>
                <a:spcPct val="80000"/>
              </a:lnSpc>
              <a:spcBef>
                <a:spcPts val="0"/>
              </a:spcBef>
              <a:spcAft>
                <a:spcPts val="0"/>
              </a:spcAft>
              <a:buClr>
                <a:schemeClr val="lt2"/>
              </a:buClr>
              <a:buSzPts val="5200"/>
              <a:buNone/>
              <a:defRPr sz="5200">
                <a:solidFill>
                  <a:schemeClr val="lt2"/>
                </a:solidFill>
              </a:defRPr>
            </a:lvl4pPr>
            <a:lvl5pPr lvl="4" algn="ctr">
              <a:lnSpc>
                <a:spcPct val="80000"/>
              </a:lnSpc>
              <a:spcBef>
                <a:spcPts val="0"/>
              </a:spcBef>
              <a:spcAft>
                <a:spcPts val="0"/>
              </a:spcAft>
              <a:buClr>
                <a:schemeClr val="lt2"/>
              </a:buClr>
              <a:buSzPts val="5200"/>
              <a:buNone/>
              <a:defRPr sz="5200">
                <a:solidFill>
                  <a:schemeClr val="lt2"/>
                </a:solidFill>
              </a:defRPr>
            </a:lvl5pPr>
            <a:lvl6pPr lvl="5" algn="ctr">
              <a:lnSpc>
                <a:spcPct val="80000"/>
              </a:lnSpc>
              <a:spcBef>
                <a:spcPts val="0"/>
              </a:spcBef>
              <a:spcAft>
                <a:spcPts val="0"/>
              </a:spcAft>
              <a:buClr>
                <a:schemeClr val="lt2"/>
              </a:buClr>
              <a:buSzPts val="5200"/>
              <a:buNone/>
              <a:defRPr sz="5200">
                <a:solidFill>
                  <a:schemeClr val="lt2"/>
                </a:solidFill>
              </a:defRPr>
            </a:lvl6pPr>
            <a:lvl7pPr lvl="6" algn="ctr">
              <a:lnSpc>
                <a:spcPct val="80000"/>
              </a:lnSpc>
              <a:spcBef>
                <a:spcPts val="0"/>
              </a:spcBef>
              <a:spcAft>
                <a:spcPts val="0"/>
              </a:spcAft>
              <a:buClr>
                <a:schemeClr val="lt2"/>
              </a:buClr>
              <a:buSzPts val="5200"/>
              <a:buNone/>
              <a:defRPr sz="5200">
                <a:solidFill>
                  <a:schemeClr val="lt2"/>
                </a:solidFill>
              </a:defRPr>
            </a:lvl7pPr>
            <a:lvl8pPr lvl="7" algn="ctr">
              <a:lnSpc>
                <a:spcPct val="80000"/>
              </a:lnSpc>
              <a:spcBef>
                <a:spcPts val="0"/>
              </a:spcBef>
              <a:spcAft>
                <a:spcPts val="0"/>
              </a:spcAft>
              <a:buClr>
                <a:schemeClr val="lt2"/>
              </a:buClr>
              <a:buSzPts val="5200"/>
              <a:buNone/>
              <a:defRPr sz="5200">
                <a:solidFill>
                  <a:schemeClr val="lt2"/>
                </a:solidFill>
              </a:defRPr>
            </a:lvl8pPr>
            <a:lvl9pPr lvl="8" algn="ctr">
              <a:lnSpc>
                <a:spcPct val="80000"/>
              </a:lnSpc>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758700" y="3348475"/>
            <a:ext cx="23712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800"/>
              <a:buNone/>
              <a:defRPr>
                <a:solidFill>
                  <a:schemeClr val="lt2"/>
                </a:solidFill>
              </a:defRPr>
            </a:lvl1pPr>
            <a:lvl2pPr lvl="1">
              <a:lnSpc>
                <a:spcPct val="100000"/>
              </a:lnSpc>
              <a:spcBef>
                <a:spcPts val="0"/>
              </a:spcBef>
              <a:spcAft>
                <a:spcPts val="0"/>
              </a:spcAft>
              <a:buClr>
                <a:schemeClr val="lt2"/>
              </a:buClr>
              <a:buSzPts val="1800"/>
              <a:buNone/>
              <a:defRPr sz="1800">
                <a:solidFill>
                  <a:schemeClr val="lt2"/>
                </a:solidFill>
              </a:defRPr>
            </a:lvl2pPr>
            <a:lvl3pPr lvl="2">
              <a:lnSpc>
                <a:spcPct val="100000"/>
              </a:lnSpc>
              <a:spcBef>
                <a:spcPts val="0"/>
              </a:spcBef>
              <a:spcAft>
                <a:spcPts val="0"/>
              </a:spcAft>
              <a:buClr>
                <a:schemeClr val="lt2"/>
              </a:buClr>
              <a:buSzPts val="1800"/>
              <a:buNone/>
              <a:defRPr sz="1800">
                <a:solidFill>
                  <a:schemeClr val="lt2"/>
                </a:solidFill>
              </a:defRPr>
            </a:lvl3pPr>
            <a:lvl4pPr lvl="3">
              <a:lnSpc>
                <a:spcPct val="100000"/>
              </a:lnSpc>
              <a:spcBef>
                <a:spcPts val="0"/>
              </a:spcBef>
              <a:spcAft>
                <a:spcPts val="0"/>
              </a:spcAft>
              <a:buClr>
                <a:schemeClr val="lt2"/>
              </a:buClr>
              <a:buSzPts val="1800"/>
              <a:buNone/>
              <a:defRPr sz="1800">
                <a:solidFill>
                  <a:schemeClr val="lt2"/>
                </a:solidFill>
              </a:defRPr>
            </a:lvl4pPr>
            <a:lvl5pPr lvl="4">
              <a:lnSpc>
                <a:spcPct val="100000"/>
              </a:lnSpc>
              <a:spcBef>
                <a:spcPts val="0"/>
              </a:spcBef>
              <a:spcAft>
                <a:spcPts val="0"/>
              </a:spcAft>
              <a:buClr>
                <a:schemeClr val="lt2"/>
              </a:buClr>
              <a:buSzPts val="1800"/>
              <a:buNone/>
              <a:defRPr sz="1800">
                <a:solidFill>
                  <a:schemeClr val="lt2"/>
                </a:solidFill>
              </a:defRPr>
            </a:lvl5pPr>
            <a:lvl6pPr lvl="5">
              <a:lnSpc>
                <a:spcPct val="100000"/>
              </a:lnSpc>
              <a:spcBef>
                <a:spcPts val="0"/>
              </a:spcBef>
              <a:spcAft>
                <a:spcPts val="0"/>
              </a:spcAft>
              <a:buClr>
                <a:schemeClr val="lt2"/>
              </a:buClr>
              <a:buSzPts val="1800"/>
              <a:buNone/>
              <a:defRPr sz="1800">
                <a:solidFill>
                  <a:schemeClr val="lt2"/>
                </a:solidFill>
              </a:defRPr>
            </a:lvl6pPr>
            <a:lvl7pPr lvl="6">
              <a:lnSpc>
                <a:spcPct val="100000"/>
              </a:lnSpc>
              <a:spcBef>
                <a:spcPts val="0"/>
              </a:spcBef>
              <a:spcAft>
                <a:spcPts val="0"/>
              </a:spcAft>
              <a:buClr>
                <a:schemeClr val="lt2"/>
              </a:buClr>
              <a:buSzPts val="1800"/>
              <a:buNone/>
              <a:defRPr sz="1800">
                <a:solidFill>
                  <a:schemeClr val="lt2"/>
                </a:solidFill>
              </a:defRPr>
            </a:lvl7pPr>
            <a:lvl8pPr lvl="7">
              <a:lnSpc>
                <a:spcPct val="100000"/>
              </a:lnSpc>
              <a:spcBef>
                <a:spcPts val="0"/>
              </a:spcBef>
              <a:spcAft>
                <a:spcPts val="0"/>
              </a:spcAft>
              <a:buClr>
                <a:schemeClr val="lt2"/>
              </a:buClr>
              <a:buSzPts val="1800"/>
              <a:buNone/>
              <a:defRPr sz="1800">
                <a:solidFill>
                  <a:schemeClr val="lt2"/>
                </a:solidFill>
              </a:defRPr>
            </a:lvl8pPr>
            <a:lvl9pPr lvl="8">
              <a:lnSpc>
                <a:spcPct val="100000"/>
              </a:lnSpc>
              <a:spcBef>
                <a:spcPts val="0"/>
              </a:spcBef>
              <a:spcAft>
                <a:spcPts val="0"/>
              </a:spcAft>
              <a:buClr>
                <a:schemeClr val="lt2"/>
              </a:buClr>
              <a:buSzPts val="1800"/>
              <a:buNone/>
              <a:defRPr sz="180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286800" y="280450"/>
            <a:ext cx="8583000" cy="4589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1613000" y="0"/>
            <a:ext cx="581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11700" y="23032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36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
        <p:nvSpPr>
          <p:cNvPr id="15" name="Google Shape;15;p3"/>
          <p:cNvSpPr txBox="1">
            <a:spLocks noGrp="1"/>
          </p:cNvSpPr>
          <p:nvPr>
            <p:ph type="title" idx="2" hasCustomPrompt="1"/>
          </p:nvPr>
        </p:nvSpPr>
        <p:spPr>
          <a:xfrm>
            <a:off x="2808750" y="1165625"/>
            <a:ext cx="3526500" cy="10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7200">
                <a:solidFill>
                  <a:schemeClr val="lt2"/>
                </a:solidFill>
              </a:defRPr>
            </a:lvl1pPr>
            <a:lvl2pPr lvl="1" algn="ctr" rtl="0">
              <a:spcBef>
                <a:spcPts val="0"/>
              </a:spcBef>
              <a:spcAft>
                <a:spcPts val="0"/>
              </a:spcAft>
              <a:buClr>
                <a:schemeClr val="lt2"/>
              </a:buClr>
              <a:buSzPts val="7200"/>
              <a:buNone/>
              <a:defRPr sz="7200">
                <a:solidFill>
                  <a:schemeClr val="lt2"/>
                </a:solidFill>
              </a:defRPr>
            </a:lvl2pPr>
            <a:lvl3pPr lvl="2" algn="ctr" rtl="0">
              <a:spcBef>
                <a:spcPts val="0"/>
              </a:spcBef>
              <a:spcAft>
                <a:spcPts val="0"/>
              </a:spcAft>
              <a:buClr>
                <a:schemeClr val="lt2"/>
              </a:buClr>
              <a:buSzPts val="7200"/>
              <a:buNone/>
              <a:defRPr sz="7200">
                <a:solidFill>
                  <a:schemeClr val="lt2"/>
                </a:solidFill>
              </a:defRPr>
            </a:lvl3pPr>
            <a:lvl4pPr lvl="3" algn="ctr" rtl="0">
              <a:spcBef>
                <a:spcPts val="0"/>
              </a:spcBef>
              <a:spcAft>
                <a:spcPts val="0"/>
              </a:spcAft>
              <a:buClr>
                <a:schemeClr val="lt2"/>
              </a:buClr>
              <a:buSzPts val="7200"/>
              <a:buNone/>
              <a:defRPr sz="7200">
                <a:solidFill>
                  <a:schemeClr val="lt2"/>
                </a:solidFill>
              </a:defRPr>
            </a:lvl4pPr>
            <a:lvl5pPr lvl="4" algn="ctr" rtl="0">
              <a:spcBef>
                <a:spcPts val="0"/>
              </a:spcBef>
              <a:spcAft>
                <a:spcPts val="0"/>
              </a:spcAft>
              <a:buClr>
                <a:schemeClr val="lt2"/>
              </a:buClr>
              <a:buSzPts val="7200"/>
              <a:buNone/>
              <a:defRPr sz="7200">
                <a:solidFill>
                  <a:schemeClr val="lt2"/>
                </a:solidFill>
              </a:defRPr>
            </a:lvl5pPr>
            <a:lvl6pPr lvl="5" algn="ctr" rtl="0">
              <a:spcBef>
                <a:spcPts val="0"/>
              </a:spcBef>
              <a:spcAft>
                <a:spcPts val="0"/>
              </a:spcAft>
              <a:buClr>
                <a:schemeClr val="lt2"/>
              </a:buClr>
              <a:buSzPts val="7200"/>
              <a:buNone/>
              <a:defRPr sz="7200">
                <a:solidFill>
                  <a:schemeClr val="lt2"/>
                </a:solidFill>
              </a:defRPr>
            </a:lvl6pPr>
            <a:lvl7pPr lvl="6" algn="ctr" rtl="0">
              <a:spcBef>
                <a:spcPts val="0"/>
              </a:spcBef>
              <a:spcAft>
                <a:spcPts val="0"/>
              </a:spcAft>
              <a:buClr>
                <a:schemeClr val="lt2"/>
              </a:buClr>
              <a:buSzPts val="7200"/>
              <a:buNone/>
              <a:defRPr sz="7200">
                <a:solidFill>
                  <a:schemeClr val="lt2"/>
                </a:solidFill>
              </a:defRPr>
            </a:lvl7pPr>
            <a:lvl8pPr lvl="7" algn="ctr" rtl="0">
              <a:spcBef>
                <a:spcPts val="0"/>
              </a:spcBef>
              <a:spcAft>
                <a:spcPts val="0"/>
              </a:spcAft>
              <a:buClr>
                <a:schemeClr val="lt2"/>
              </a:buClr>
              <a:buSzPts val="7200"/>
              <a:buNone/>
              <a:defRPr sz="7200">
                <a:solidFill>
                  <a:schemeClr val="lt2"/>
                </a:solidFill>
              </a:defRPr>
            </a:lvl8pPr>
            <a:lvl9pPr lvl="8" algn="ctr" rtl="0">
              <a:spcBef>
                <a:spcPts val="0"/>
              </a:spcBef>
              <a:spcAft>
                <a:spcPts val="0"/>
              </a:spcAft>
              <a:buClr>
                <a:schemeClr val="lt2"/>
              </a:buClr>
              <a:buSzPts val="7200"/>
              <a:buNone/>
              <a:defRPr sz="7200">
                <a:solidFill>
                  <a:schemeClr val="lt2"/>
                </a:solidFill>
              </a:defRPr>
            </a:lvl9pPr>
          </a:lstStyle>
          <a:p>
            <a:r>
              <a:t>xx%</a:t>
            </a:r>
          </a:p>
        </p:txBody>
      </p:sp>
      <p:sp>
        <p:nvSpPr>
          <p:cNvPr id="16" name="Google Shape;16;p3"/>
          <p:cNvSpPr txBox="1">
            <a:spLocks noGrp="1"/>
          </p:cNvSpPr>
          <p:nvPr>
            <p:ph type="subTitle" idx="1"/>
          </p:nvPr>
        </p:nvSpPr>
        <p:spPr>
          <a:xfrm>
            <a:off x="2694450" y="3171625"/>
            <a:ext cx="3755100" cy="8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None/>
              <a:defRPr>
                <a:solidFill>
                  <a:schemeClr val="lt2"/>
                </a:solidFill>
              </a:defRPr>
            </a:lvl1pPr>
            <a:lvl2pPr lvl="1" algn="ctr" rtl="0">
              <a:lnSpc>
                <a:spcPct val="100000"/>
              </a:lnSpc>
              <a:spcBef>
                <a:spcPts val="0"/>
              </a:spcBef>
              <a:spcAft>
                <a:spcPts val="0"/>
              </a:spcAft>
              <a:buClr>
                <a:schemeClr val="lt2"/>
              </a:buClr>
              <a:buSzPts val="1800"/>
              <a:buNone/>
              <a:defRPr sz="1800">
                <a:solidFill>
                  <a:schemeClr val="lt2"/>
                </a:solidFill>
              </a:defRPr>
            </a:lvl2pPr>
            <a:lvl3pPr lvl="2" algn="ctr" rtl="0">
              <a:lnSpc>
                <a:spcPct val="100000"/>
              </a:lnSpc>
              <a:spcBef>
                <a:spcPts val="0"/>
              </a:spcBef>
              <a:spcAft>
                <a:spcPts val="0"/>
              </a:spcAft>
              <a:buClr>
                <a:schemeClr val="lt2"/>
              </a:buClr>
              <a:buSzPts val="1800"/>
              <a:buNone/>
              <a:defRPr sz="1800">
                <a:solidFill>
                  <a:schemeClr val="lt2"/>
                </a:solidFill>
              </a:defRPr>
            </a:lvl3pPr>
            <a:lvl4pPr lvl="3" algn="ctr" rtl="0">
              <a:lnSpc>
                <a:spcPct val="100000"/>
              </a:lnSpc>
              <a:spcBef>
                <a:spcPts val="0"/>
              </a:spcBef>
              <a:spcAft>
                <a:spcPts val="0"/>
              </a:spcAft>
              <a:buClr>
                <a:schemeClr val="lt2"/>
              </a:buClr>
              <a:buSzPts val="1800"/>
              <a:buNone/>
              <a:defRPr sz="1800">
                <a:solidFill>
                  <a:schemeClr val="lt2"/>
                </a:solidFill>
              </a:defRPr>
            </a:lvl4pPr>
            <a:lvl5pPr lvl="4" algn="ctr" rtl="0">
              <a:lnSpc>
                <a:spcPct val="100000"/>
              </a:lnSpc>
              <a:spcBef>
                <a:spcPts val="0"/>
              </a:spcBef>
              <a:spcAft>
                <a:spcPts val="0"/>
              </a:spcAft>
              <a:buClr>
                <a:schemeClr val="lt2"/>
              </a:buClr>
              <a:buSzPts val="1800"/>
              <a:buNone/>
              <a:defRPr sz="1800">
                <a:solidFill>
                  <a:schemeClr val="lt2"/>
                </a:solidFill>
              </a:defRPr>
            </a:lvl5pPr>
            <a:lvl6pPr lvl="5" algn="ctr" rtl="0">
              <a:lnSpc>
                <a:spcPct val="100000"/>
              </a:lnSpc>
              <a:spcBef>
                <a:spcPts val="0"/>
              </a:spcBef>
              <a:spcAft>
                <a:spcPts val="0"/>
              </a:spcAft>
              <a:buClr>
                <a:schemeClr val="lt2"/>
              </a:buClr>
              <a:buSzPts val="1800"/>
              <a:buNone/>
              <a:defRPr sz="1800">
                <a:solidFill>
                  <a:schemeClr val="lt2"/>
                </a:solidFill>
              </a:defRPr>
            </a:lvl6pPr>
            <a:lvl7pPr lvl="6" algn="ctr" rtl="0">
              <a:lnSpc>
                <a:spcPct val="100000"/>
              </a:lnSpc>
              <a:spcBef>
                <a:spcPts val="0"/>
              </a:spcBef>
              <a:spcAft>
                <a:spcPts val="0"/>
              </a:spcAft>
              <a:buClr>
                <a:schemeClr val="lt2"/>
              </a:buClr>
              <a:buSzPts val="1800"/>
              <a:buNone/>
              <a:defRPr sz="1800">
                <a:solidFill>
                  <a:schemeClr val="lt2"/>
                </a:solidFill>
              </a:defRPr>
            </a:lvl7pPr>
            <a:lvl8pPr lvl="7" algn="ctr" rtl="0">
              <a:lnSpc>
                <a:spcPct val="100000"/>
              </a:lnSpc>
              <a:spcBef>
                <a:spcPts val="0"/>
              </a:spcBef>
              <a:spcAft>
                <a:spcPts val="0"/>
              </a:spcAft>
              <a:buClr>
                <a:schemeClr val="lt2"/>
              </a:buClr>
              <a:buSzPts val="1800"/>
              <a:buNone/>
              <a:defRPr sz="1800">
                <a:solidFill>
                  <a:schemeClr val="lt2"/>
                </a:solidFill>
              </a:defRPr>
            </a:lvl8pPr>
            <a:lvl9pPr lvl="8" algn="ctr" rtl="0">
              <a:lnSpc>
                <a:spcPct val="100000"/>
              </a:lnSpc>
              <a:spcBef>
                <a:spcPts val="0"/>
              </a:spcBef>
              <a:spcAft>
                <a:spcPts val="0"/>
              </a:spcAft>
              <a:buClr>
                <a:schemeClr val="lt2"/>
              </a:buClr>
              <a:buSzPts val="1800"/>
              <a:buNone/>
              <a:defRPr sz="18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86800" y="280450"/>
            <a:ext cx="8583000" cy="4589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09775" y="1399650"/>
            <a:ext cx="7434900" cy="3023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sz="1200"/>
            </a:lvl2pPr>
            <a:lvl3pPr marL="1371600" lvl="2" indent="-304800" rtl="0">
              <a:spcBef>
                <a:spcPts val="1600"/>
              </a:spcBef>
              <a:spcAft>
                <a:spcPts val="0"/>
              </a:spcAft>
              <a:buClr>
                <a:schemeClr val="dk1"/>
              </a:buClr>
              <a:buSzPts val="1200"/>
              <a:buFont typeface="Muli"/>
              <a:buAutoNum type="romanLcPeriod"/>
              <a:defRPr sz="1200"/>
            </a:lvl3pPr>
            <a:lvl4pPr marL="1828800" lvl="3" indent="-304800" rtl="0">
              <a:spcBef>
                <a:spcPts val="1600"/>
              </a:spcBef>
              <a:spcAft>
                <a:spcPts val="0"/>
              </a:spcAft>
              <a:buClr>
                <a:schemeClr val="dk1"/>
              </a:buClr>
              <a:buSzPts val="1200"/>
              <a:buFont typeface="Muli"/>
              <a:buAutoNum type="arabicPeriod"/>
              <a:defRPr sz="1200"/>
            </a:lvl4pPr>
            <a:lvl5pPr marL="2286000" lvl="4" indent="-304800" rtl="0">
              <a:spcBef>
                <a:spcPts val="1600"/>
              </a:spcBef>
              <a:spcAft>
                <a:spcPts val="0"/>
              </a:spcAft>
              <a:buClr>
                <a:schemeClr val="dk1"/>
              </a:buClr>
              <a:buSzPts val="1200"/>
              <a:buFont typeface="Muli"/>
              <a:buAutoNum type="alphaLcPeriod"/>
              <a:defRPr sz="1200"/>
            </a:lvl5pPr>
            <a:lvl6pPr marL="2743200" lvl="5" indent="-304800" rtl="0">
              <a:spcBef>
                <a:spcPts val="1600"/>
              </a:spcBef>
              <a:spcAft>
                <a:spcPts val="0"/>
              </a:spcAft>
              <a:buClr>
                <a:schemeClr val="dk1"/>
              </a:buClr>
              <a:buSzPts val="1200"/>
              <a:buFont typeface="Muli"/>
              <a:buAutoNum type="romanLcPeriod"/>
              <a:defRPr sz="1200"/>
            </a:lvl6pPr>
            <a:lvl7pPr marL="3200400" lvl="6" indent="-304800" rtl="0">
              <a:spcBef>
                <a:spcPts val="1600"/>
              </a:spcBef>
              <a:spcAft>
                <a:spcPts val="0"/>
              </a:spcAft>
              <a:buClr>
                <a:schemeClr val="dk1"/>
              </a:buClr>
              <a:buSzPts val="1200"/>
              <a:buFont typeface="Muli"/>
              <a:buAutoNum type="arabicPeriod"/>
              <a:defRPr sz="1200"/>
            </a:lvl7pPr>
            <a:lvl8pPr marL="3657600" lvl="7" indent="-304800" rtl="0">
              <a:spcBef>
                <a:spcPts val="1600"/>
              </a:spcBef>
              <a:spcAft>
                <a:spcPts val="0"/>
              </a:spcAft>
              <a:buClr>
                <a:schemeClr val="dk1"/>
              </a:buClr>
              <a:buSzPts val="1200"/>
              <a:buFont typeface="Muli"/>
              <a:buAutoNum type="alphaLcPeriod"/>
              <a:defRPr sz="1200"/>
            </a:lvl8pPr>
            <a:lvl9pPr marL="4114800" lvl="8" indent="-304800" rtl="0">
              <a:spcBef>
                <a:spcPts val="1600"/>
              </a:spcBef>
              <a:spcAft>
                <a:spcPts val="1600"/>
              </a:spcAft>
              <a:buClr>
                <a:schemeClr val="dk1"/>
              </a:buClr>
              <a:buSzPts val="1200"/>
              <a:buFont typeface="Muli"/>
              <a:buAutoNum type="romanLcPeriod"/>
              <a:defRPr sz="1200"/>
            </a:lvl9pPr>
          </a:lstStyle>
          <a:p>
            <a:endParaRPr/>
          </a:p>
        </p:txBody>
      </p:sp>
      <p:sp>
        <p:nvSpPr>
          <p:cNvPr id="20" name="Google Shape;20;p4"/>
          <p:cNvSpPr txBox="1">
            <a:spLocks noGrp="1"/>
          </p:cNvSpPr>
          <p:nvPr>
            <p:ph type="title"/>
          </p:nvPr>
        </p:nvSpPr>
        <p:spPr>
          <a:xfrm>
            <a:off x="701600" y="612675"/>
            <a:ext cx="7232700" cy="7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96125" y="321150"/>
            <a:ext cx="4092300" cy="4501200"/>
          </a:xfrm>
          <a:prstGeom prst="rect">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p:nvPr/>
        </p:nvSpPr>
        <p:spPr>
          <a:xfrm>
            <a:off x="4729400" y="321150"/>
            <a:ext cx="4092300" cy="4501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1176463" y="1713125"/>
            <a:ext cx="2331600" cy="539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2"/>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5" name="Google Shape;25;p5"/>
          <p:cNvSpPr txBox="1">
            <a:spLocks noGrp="1"/>
          </p:cNvSpPr>
          <p:nvPr>
            <p:ph type="subTitle" idx="1"/>
          </p:nvPr>
        </p:nvSpPr>
        <p:spPr>
          <a:xfrm>
            <a:off x="1339675" y="2187425"/>
            <a:ext cx="2005200" cy="18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400">
                <a:solidFill>
                  <a:schemeClr val="lt2"/>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6" name="Google Shape;26;p5"/>
          <p:cNvSpPr txBox="1">
            <a:spLocks noGrp="1"/>
          </p:cNvSpPr>
          <p:nvPr>
            <p:ph type="title" idx="2"/>
          </p:nvPr>
        </p:nvSpPr>
        <p:spPr>
          <a:xfrm>
            <a:off x="5609738" y="1713125"/>
            <a:ext cx="2331600" cy="53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 name="Google Shape;27;p5"/>
          <p:cNvSpPr txBox="1">
            <a:spLocks noGrp="1"/>
          </p:cNvSpPr>
          <p:nvPr>
            <p:ph type="subTitle" idx="3"/>
          </p:nvPr>
        </p:nvSpPr>
        <p:spPr>
          <a:xfrm>
            <a:off x="5746250" y="2187450"/>
            <a:ext cx="2058600" cy="18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39"/>
        <p:cNvGrpSpPr/>
        <p:nvPr/>
      </p:nvGrpSpPr>
      <p:grpSpPr>
        <a:xfrm>
          <a:off x="0" y="0"/>
          <a:ext cx="0" cy="0"/>
          <a:chOff x="0" y="0"/>
          <a:chExt cx="0" cy="0"/>
        </a:xfrm>
      </p:grpSpPr>
      <p:sp>
        <p:nvSpPr>
          <p:cNvPr id="40" name="Google Shape;40;p9"/>
          <p:cNvSpPr/>
          <p:nvPr/>
        </p:nvSpPr>
        <p:spPr>
          <a:xfrm>
            <a:off x="286800" y="280450"/>
            <a:ext cx="8583000" cy="4589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5004775" y="619586"/>
            <a:ext cx="28110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 name="Google Shape;42;p9"/>
          <p:cNvSpPr txBox="1">
            <a:spLocks noGrp="1"/>
          </p:cNvSpPr>
          <p:nvPr>
            <p:ph type="body" idx="1"/>
          </p:nvPr>
        </p:nvSpPr>
        <p:spPr>
          <a:xfrm>
            <a:off x="5004775" y="2564575"/>
            <a:ext cx="3226200" cy="191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dk2"/>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286800" y="280450"/>
            <a:ext cx="8583000" cy="4589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p:nvPr/>
        </p:nvSpPr>
        <p:spPr>
          <a:xfrm>
            <a:off x="-24750" y="1324150"/>
            <a:ext cx="9193500" cy="2501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537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7200"/>
              <a:buNone/>
              <a:defRPr sz="7200">
                <a:solidFill>
                  <a:schemeClr val="lt2"/>
                </a:solidFill>
              </a:defRPr>
            </a:lvl1pPr>
            <a:lvl2pPr lvl="1" algn="ctr">
              <a:spcBef>
                <a:spcPts val="0"/>
              </a:spcBef>
              <a:spcAft>
                <a:spcPts val="0"/>
              </a:spcAft>
              <a:buClr>
                <a:schemeClr val="lt2"/>
              </a:buClr>
              <a:buSzPts val="7200"/>
              <a:buNone/>
              <a:defRPr sz="7200">
                <a:solidFill>
                  <a:schemeClr val="lt2"/>
                </a:solidFill>
              </a:defRPr>
            </a:lvl2pPr>
            <a:lvl3pPr lvl="2" algn="ctr">
              <a:spcBef>
                <a:spcPts val="0"/>
              </a:spcBef>
              <a:spcAft>
                <a:spcPts val="0"/>
              </a:spcAft>
              <a:buClr>
                <a:schemeClr val="lt2"/>
              </a:buClr>
              <a:buSzPts val="7200"/>
              <a:buNone/>
              <a:defRPr sz="7200">
                <a:solidFill>
                  <a:schemeClr val="lt2"/>
                </a:solidFill>
              </a:defRPr>
            </a:lvl3pPr>
            <a:lvl4pPr lvl="3" algn="ctr">
              <a:spcBef>
                <a:spcPts val="0"/>
              </a:spcBef>
              <a:spcAft>
                <a:spcPts val="0"/>
              </a:spcAft>
              <a:buClr>
                <a:schemeClr val="lt2"/>
              </a:buClr>
              <a:buSzPts val="7200"/>
              <a:buNone/>
              <a:defRPr sz="7200">
                <a:solidFill>
                  <a:schemeClr val="lt2"/>
                </a:solidFill>
              </a:defRPr>
            </a:lvl4pPr>
            <a:lvl5pPr lvl="4" algn="ctr">
              <a:spcBef>
                <a:spcPts val="0"/>
              </a:spcBef>
              <a:spcAft>
                <a:spcPts val="0"/>
              </a:spcAft>
              <a:buClr>
                <a:schemeClr val="lt2"/>
              </a:buClr>
              <a:buSzPts val="7200"/>
              <a:buNone/>
              <a:defRPr sz="7200">
                <a:solidFill>
                  <a:schemeClr val="lt2"/>
                </a:solidFill>
              </a:defRPr>
            </a:lvl5pPr>
            <a:lvl6pPr lvl="5" algn="ctr">
              <a:spcBef>
                <a:spcPts val="0"/>
              </a:spcBef>
              <a:spcAft>
                <a:spcPts val="0"/>
              </a:spcAft>
              <a:buClr>
                <a:schemeClr val="lt2"/>
              </a:buClr>
              <a:buSzPts val="7200"/>
              <a:buNone/>
              <a:defRPr sz="7200">
                <a:solidFill>
                  <a:schemeClr val="lt2"/>
                </a:solidFill>
              </a:defRPr>
            </a:lvl6pPr>
            <a:lvl7pPr lvl="6" algn="ctr">
              <a:spcBef>
                <a:spcPts val="0"/>
              </a:spcBef>
              <a:spcAft>
                <a:spcPts val="0"/>
              </a:spcAft>
              <a:buClr>
                <a:schemeClr val="lt2"/>
              </a:buClr>
              <a:buSzPts val="7200"/>
              <a:buNone/>
              <a:defRPr sz="7200">
                <a:solidFill>
                  <a:schemeClr val="lt2"/>
                </a:solidFill>
              </a:defRPr>
            </a:lvl7pPr>
            <a:lvl8pPr lvl="7" algn="ctr">
              <a:spcBef>
                <a:spcPts val="0"/>
              </a:spcBef>
              <a:spcAft>
                <a:spcPts val="0"/>
              </a:spcAft>
              <a:buClr>
                <a:schemeClr val="lt2"/>
              </a:buClr>
              <a:buSzPts val="7200"/>
              <a:buNone/>
              <a:defRPr sz="7200">
                <a:solidFill>
                  <a:schemeClr val="lt2"/>
                </a:solidFill>
              </a:defRPr>
            </a:lvl8pPr>
            <a:lvl9pPr lvl="8" algn="ctr">
              <a:spcBef>
                <a:spcPts val="0"/>
              </a:spcBef>
              <a:spcAft>
                <a:spcPts val="0"/>
              </a:spcAft>
              <a:buClr>
                <a:schemeClr val="lt2"/>
              </a:buClr>
              <a:buSzPts val="7200"/>
              <a:buNone/>
              <a:defRPr sz="7200">
                <a:solidFill>
                  <a:schemeClr val="lt2"/>
                </a:solidFill>
              </a:defRPr>
            </a:lvl9pPr>
          </a:lstStyle>
          <a:p>
            <a:r>
              <a:t>xx%</a:t>
            </a:r>
          </a:p>
        </p:txBody>
      </p:sp>
      <p:sp>
        <p:nvSpPr>
          <p:cNvPr id="51" name="Google Shape;51;p11"/>
          <p:cNvSpPr txBox="1">
            <a:spLocks noGrp="1"/>
          </p:cNvSpPr>
          <p:nvPr>
            <p:ph type="body" idx="1"/>
          </p:nvPr>
        </p:nvSpPr>
        <p:spPr>
          <a:xfrm>
            <a:off x="311700" y="29998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2"/>
              </a:buClr>
              <a:buSzPts val="1800"/>
              <a:buChar char="●"/>
              <a:defRPr sz="1400">
                <a:solidFill>
                  <a:schemeClr val="lt2"/>
                </a:solidFill>
              </a:defRPr>
            </a:lvl1pPr>
            <a:lvl2pPr marL="914400" lvl="1" indent="-317500" algn="ctr">
              <a:spcBef>
                <a:spcPts val="1600"/>
              </a:spcBef>
              <a:spcAft>
                <a:spcPts val="0"/>
              </a:spcAft>
              <a:buClr>
                <a:schemeClr val="lt2"/>
              </a:buClr>
              <a:buSzPts val="1400"/>
              <a:buChar char="○"/>
              <a:defRPr>
                <a:solidFill>
                  <a:schemeClr val="lt2"/>
                </a:solidFill>
              </a:defRPr>
            </a:lvl2pPr>
            <a:lvl3pPr marL="1371600" lvl="2" indent="-317500" algn="ctr">
              <a:spcBef>
                <a:spcPts val="1600"/>
              </a:spcBef>
              <a:spcAft>
                <a:spcPts val="0"/>
              </a:spcAft>
              <a:buClr>
                <a:schemeClr val="lt2"/>
              </a:buClr>
              <a:buSzPts val="1400"/>
              <a:buChar char="■"/>
              <a:defRPr>
                <a:solidFill>
                  <a:schemeClr val="lt2"/>
                </a:solidFill>
              </a:defRPr>
            </a:lvl3pPr>
            <a:lvl4pPr marL="1828800" lvl="3" indent="-317500" algn="ctr">
              <a:spcBef>
                <a:spcPts val="1600"/>
              </a:spcBef>
              <a:spcAft>
                <a:spcPts val="0"/>
              </a:spcAft>
              <a:buClr>
                <a:schemeClr val="lt2"/>
              </a:buClr>
              <a:buSzPts val="1400"/>
              <a:buChar char="●"/>
              <a:defRPr>
                <a:solidFill>
                  <a:schemeClr val="lt2"/>
                </a:solidFill>
              </a:defRPr>
            </a:lvl4pPr>
            <a:lvl5pPr marL="2286000" lvl="4" indent="-317500" algn="ctr">
              <a:spcBef>
                <a:spcPts val="1600"/>
              </a:spcBef>
              <a:spcAft>
                <a:spcPts val="0"/>
              </a:spcAft>
              <a:buClr>
                <a:schemeClr val="lt2"/>
              </a:buClr>
              <a:buSzPts val="1400"/>
              <a:buChar char="○"/>
              <a:defRPr>
                <a:solidFill>
                  <a:schemeClr val="lt2"/>
                </a:solidFill>
              </a:defRPr>
            </a:lvl5pPr>
            <a:lvl6pPr marL="2743200" lvl="5" indent="-317500" algn="ctr">
              <a:spcBef>
                <a:spcPts val="1600"/>
              </a:spcBef>
              <a:spcAft>
                <a:spcPts val="0"/>
              </a:spcAft>
              <a:buClr>
                <a:schemeClr val="lt2"/>
              </a:buClr>
              <a:buSzPts val="1400"/>
              <a:buChar char="■"/>
              <a:defRPr>
                <a:solidFill>
                  <a:schemeClr val="lt2"/>
                </a:solidFill>
              </a:defRPr>
            </a:lvl6pPr>
            <a:lvl7pPr marL="3200400" lvl="6" indent="-317500" algn="ctr">
              <a:spcBef>
                <a:spcPts val="1600"/>
              </a:spcBef>
              <a:spcAft>
                <a:spcPts val="0"/>
              </a:spcAft>
              <a:buClr>
                <a:schemeClr val="lt2"/>
              </a:buClr>
              <a:buSzPts val="1400"/>
              <a:buChar char="●"/>
              <a:defRPr>
                <a:solidFill>
                  <a:schemeClr val="lt2"/>
                </a:solidFill>
              </a:defRPr>
            </a:lvl7pPr>
            <a:lvl8pPr marL="3657600" lvl="7" indent="-317500" algn="ctr">
              <a:spcBef>
                <a:spcPts val="1600"/>
              </a:spcBef>
              <a:spcAft>
                <a:spcPts val="0"/>
              </a:spcAft>
              <a:buClr>
                <a:schemeClr val="lt2"/>
              </a:buClr>
              <a:buSzPts val="1400"/>
              <a:buChar char="○"/>
              <a:defRPr>
                <a:solidFill>
                  <a:schemeClr val="lt2"/>
                </a:solidFill>
              </a:defRPr>
            </a:lvl8pPr>
            <a:lvl9pPr marL="4114800" lvl="8" indent="-317500" algn="ctr">
              <a:spcBef>
                <a:spcPts val="1600"/>
              </a:spcBef>
              <a:spcAft>
                <a:spcPts val="16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TITLE_ONLY_1">
    <p:spTree>
      <p:nvGrpSpPr>
        <p:cNvPr id="1" name="Shape 53"/>
        <p:cNvGrpSpPr/>
        <p:nvPr/>
      </p:nvGrpSpPr>
      <p:grpSpPr>
        <a:xfrm>
          <a:off x="0" y="0"/>
          <a:ext cx="0" cy="0"/>
          <a:chOff x="0" y="0"/>
          <a:chExt cx="0" cy="0"/>
        </a:xfrm>
      </p:grpSpPr>
      <p:sp>
        <p:nvSpPr>
          <p:cNvPr id="54" name="Google Shape;54;p13"/>
          <p:cNvSpPr/>
          <p:nvPr/>
        </p:nvSpPr>
        <p:spPr>
          <a:xfrm>
            <a:off x="-39875" y="-11975"/>
            <a:ext cx="4611900" cy="519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286800" y="280450"/>
            <a:ext cx="8583000" cy="4589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title"/>
          </p:nvPr>
        </p:nvSpPr>
        <p:spPr>
          <a:xfrm>
            <a:off x="733913" y="1329138"/>
            <a:ext cx="17874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57" name="Google Shape;57;p13"/>
          <p:cNvSpPr txBox="1">
            <a:spLocks noGrp="1"/>
          </p:cNvSpPr>
          <p:nvPr>
            <p:ph type="subTitle" idx="1"/>
          </p:nvPr>
        </p:nvSpPr>
        <p:spPr>
          <a:xfrm>
            <a:off x="733913" y="2746638"/>
            <a:ext cx="17874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2100"/>
              <a:buNone/>
              <a:defRPr sz="2100">
                <a:solidFill>
                  <a:schemeClr val="lt2"/>
                </a:solidFill>
              </a:defRPr>
            </a:lvl2pPr>
            <a:lvl3pPr lvl="2" algn="ctr" rtl="0">
              <a:lnSpc>
                <a:spcPct val="100000"/>
              </a:lnSpc>
              <a:spcBef>
                <a:spcPts val="0"/>
              </a:spcBef>
              <a:spcAft>
                <a:spcPts val="0"/>
              </a:spcAft>
              <a:buClr>
                <a:schemeClr val="lt2"/>
              </a:buClr>
              <a:buSzPts val="2100"/>
              <a:buNone/>
              <a:defRPr sz="2100">
                <a:solidFill>
                  <a:schemeClr val="lt2"/>
                </a:solidFill>
              </a:defRPr>
            </a:lvl3pPr>
            <a:lvl4pPr lvl="3" algn="ctr" rtl="0">
              <a:lnSpc>
                <a:spcPct val="100000"/>
              </a:lnSpc>
              <a:spcBef>
                <a:spcPts val="0"/>
              </a:spcBef>
              <a:spcAft>
                <a:spcPts val="0"/>
              </a:spcAft>
              <a:buClr>
                <a:schemeClr val="lt2"/>
              </a:buClr>
              <a:buSzPts val="2100"/>
              <a:buNone/>
              <a:defRPr sz="2100">
                <a:solidFill>
                  <a:schemeClr val="lt2"/>
                </a:solidFill>
              </a:defRPr>
            </a:lvl4pPr>
            <a:lvl5pPr lvl="4" algn="ctr" rtl="0">
              <a:lnSpc>
                <a:spcPct val="100000"/>
              </a:lnSpc>
              <a:spcBef>
                <a:spcPts val="0"/>
              </a:spcBef>
              <a:spcAft>
                <a:spcPts val="0"/>
              </a:spcAft>
              <a:buClr>
                <a:schemeClr val="lt2"/>
              </a:buClr>
              <a:buSzPts val="2100"/>
              <a:buNone/>
              <a:defRPr sz="2100">
                <a:solidFill>
                  <a:schemeClr val="lt2"/>
                </a:solidFill>
              </a:defRPr>
            </a:lvl5pPr>
            <a:lvl6pPr lvl="5" algn="ctr" rtl="0">
              <a:lnSpc>
                <a:spcPct val="100000"/>
              </a:lnSpc>
              <a:spcBef>
                <a:spcPts val="0"/>
              </a:spcBef>
              <a:spcAft>
                <a:spcPts val="0"/>
              </a:spcAft>
              <a:buClr>
                <a:schemeClr val="lt2"/>
              </a:buClr>
              <a:buSzPts val="2100"/>
              <a:buNone/>
              <a:defRPr sz="2100">
                <a:solidFill>
                  <a:schemeClr val="lt2"/>
                </a:solidFill>
              </a:defRPr>
            </a:lvl6pPr>
            <a:lvl7pPr lvl="6" algn="ctr" rtl="0">
              <a:lnSpc>
                <a:spcPct val="100000"/>
              </a:lnSpc>
              <a:spcBef>
                <a:spcPts val="0"/>
              </a:spcBef>
              <a:spcAft>
                <a:spcPts val="0"/>
              </a:spcAft>
              <a:buClr>
                <a:schemeClr val="lt2"/>
              </a:buClr>
              <a:buSzPts val="2100"/>
              <a:buNone/>
              <a:defRPr sz="2100">
                <a:solidFill>
                  <a:schemeClr val="lt2"/>
                </a:solidFill>
              </a:defRPr>
            </a:lvl7pPr>
            <a:lvl8pPr lvl="7" algn="ctr" rtl="0">
              <a:lnSpc>
                <a:spcPct val="100000"/>
              </a:lnSpc>
              <a:spcBef>
                <a:spcPts val="0"/>
              </a:spcBef>
              <a:spcAft>
                <a:spcPts val="0"/>
              </a:spcAft>
              <a:buClr>
                <a:schemeClr val="lt2"/>
              </a:buClr>
              <a:buSzPts val="2100"/>
              <a:buNone/>
              <a:defRPr sz="2100">
                <a:solidFill>
                  <a:schemeClr val="lt2"/>
                </a:solidFill>
              </a:defRPr>
            </a:lvl8pPr>
            <a:lvl9pPr lvl="8" algn="ctr"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58" name="Google Shape;58;p13"/>
          <p:cNvSpPr txBox="1">
            <a:spLocks noGrp="1"/>
          </p:cNvSpPr>
          <p:nvPr>
            <p:ph type="title" idx="2"/>
          </p:nvPr>
        </p:nvSpPr>
        <p:spPr>
          <a:xfrm>
            <a:off x="2696838" y="1329138"/>
            <a:ext cx="17874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59" name="Google Shape;59;p13"/>
          <p:cNvSpPr txBox="1">
            <a:spLocks noGrp="1"/>
          </p:cNvSpPr>
          <p:nvPr>
            <p:ph type="subTitle" idx="3"/>
          </p:nvPr>
        </p:nvSpPr>
        <p:spPr>
          <a:xfrm>
            <a:off x="2696838" y="2746638"/>
            <a:ext cx="17874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2100"/>
              <a:buNone/>
              <a:defRPr sz="2100">
                <a:solidFill>
                  <a:schemeClr val="lt2"/>
                </a:solidFill>
              </a:defRPr>
            </a:lvl2pPr>
            <a:lvl3pPr lvl="2" algn="ctr" rtl="0">
              <a:lnSpc>
                <a:spcPct val="100000"/>
              </a:lnSpc>
              <a:spcBef>
                <a:spcPts val="0"/>
              </a:spcBef>
              <a:spcAft>
                <a:spcPts val="0"/>
              </a:spcAft>
              <a:buClr>
                <a:schemeClr val="lt2"/>
              </a:buClr>
              <a:buSzPts val="2100"/>
              <a:buNone/>
              <a:defRPr sz="2100">
                <a:solidFill>
                  <a:schemeClr val="lt2"/>
                </a:solidFill>
              </a:defRPr>
            </a:lvl3pPr>
            <a:lvl4pPr lvl="3" algn="ctr" rtl="0">
              <a:lnSpc>
                <a:spcPct val="100000"/>
              </a:lnSpc>
              <a:spcBef>
                <a:spcPts val="0"/>
              </a:spcBef>
              <a:spcAft>
                <a:spcPts val="0"/>
              </a:spcAft>
              <a:buClr>
                <a:schemeClr val="lt2"/>
              </a:buClr>
              <a:buSzPts val="2100"/>
              <a:buNone/>
              <a:defRPr sz="2100">
                <a:solidFill>
                  <a:schemeClr val="lt2"/>
                </a:solidFill>
              </a:defRPr>
            </a:lvl4pPr>
            <a:lvl5pPr lvl="4" algn="ctr" rtl="0">
              <a:lnSpc>
                <a:spcPct val="100000"/>
              </a:lnSpc>
              <a:spcBef>
                <a:spcPts val="0"/>
              </a:spcBef>
              <a:spcAft>
                <a:spcPts val="0"/>
              </a:spcAft>
              <a:buClr>
                <a:schemeClr val="lt2"/>
              </a:buClr>
              <a:buSzPts val="2100"/>
              <a:buNone/>
              <a:defRPr sz="2100">
                <a:solidFill>
                  <a:schemeClr val="lt2"/>
                </a:solidFill>
              </a:defRPr>
            </a:lvl5pPr>
            <a:lvl6pPr lvl="5" algn="ctr" rtl="0">
              <a:lnSpc>
                <a:spcPct val="100000"/>
              </a:lnSpc>
              <a:spcBef>
                <a:spcPts val="0"/>
              </a:spcBef>
              <a:spcAft>
                <a:spcPts val="0"/>
              </a:spcAft>
              <a:buClr>
                <a:schemeClr val="lt2"/>
              </a:buClr>
              <a:buSzPts val="2100"/>
              <a:buNone/>
              <a:defRPr sz="2100">
                <a:solidFill>
                  <a:schemeClr val="lt2"/>
                </a:solidFill>
              </a:defRPr>
            </a:lvl6pPr>
            <a:lvl7pPr lvl="6" algn="ctr" rtl="0">
              <a:lnSpc>
                <a:spcPct val="100000"/>
              </a:lnSpc>
              <a:spcBef>
                <a:spcPts val="0"/>
              </a:spcBef>
              <a:spcAft>
                <a:spcPts val="0"/>
              </a:spcAft>
              <a:buClr>
                <a:schemeClr val="lt2"/>
              </a:buClr>
              <a:buSzPts val="2100"/>
              <a:buNone/>
              <a:defRPr sz="2100">
                <a:solidFill>
                  <a:schemeClr val="lt2"/>
                </a:solidFill>
              </a:defRPr>
            </a:lvl7pPr>
            <a:lvl8pPr lvl="7" algn="ctr" rtl="0">
              <a:lnSpc>
                <a:spcPct val="100000"/>
              </a:lnSpc>
              <a:spcBef>
                <a:spcPts val="0"/>
              </a:spcBef>
              <a:spcAft>
                <a:spcPts val="0"/>
              </a:spcAft>
              <a:buClr>
                <a:schemeClr val="lt2"/>
              </a:buClr>
              <a:buSzPts val="2100"/>
              <a:buNone/>
              <a:defRPr sz="2100">
                <a:solidFill>
                  <a:schemeClr val="lt2"/>
                </a:solidFill>
              </a:defRPr>
            </a:lvl8pPr>
            <a:lvl9pPr lvl="8" algn="ctr"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60" name="Google Shape;60;p13"/>
          <p:cNvSpPr txBox="1">
            <a:spLocks noGrp="1"/>
          </p:cNvSpPr>
          <p:nvPr>
            <p:ph type="title" idx="4"/>
          </p:nvPr>
        </p:nvSpPr>
        <p:spPr>
          <a:xfrm>
            <a:off x="4659763" y="1329138"/>
            <a:ext cx="17874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3"/>
          <p:cNvSpPr txBox="1">
            <a:spLocks noGrp="1"/>
          </p:cNvSpPr>
          <p:nvPr>
            <p:ph type="subTitle" idx="5"/>
          </p:nvPr>
        </p:nvSpPr>
        <p:spPr>
          <a:xfrm>
            <a:off x="4659763" y="2746638"/>
            <a:ext cx="17874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6"/>
          </p:nvPr>
        </p:nvSpPr>
        <p:spPr>
          <a:xfrm>
            <a:off x="6622688" y="1329138"/>
            <a:ext cx="17874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13"/>
          <p:cNvSpPr txBox="1">
            <a:spLocks noGrp="1"/>
          </p:cNvSpPr>
          <p:nvPr>
            <p:ph type="subTitle" idx="7"/>
          </p:nvPr>
        </p:nvSpPr>
        <p:spPr>
          <a:xfrm>
            <a:off x="6622688" y="2746638"/>
            <a:ext cx="17874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8" hasCustomPrompt="1"/>
          </p:nvPr>
        </p:nvSpPr>
        <p:spPr>
          <a:xfrm>
            <a:off x="701675" y="1161763"/>
            <a:ext cx="1851900"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65" name="Google Shape;65;p13"/>
          <p:cNvSpPr txBox="1">
            <a:spLocks noGrp="1"/>
          </p:cNvSpPr>
          <p:nvPr>
            <p:ph type="title" idx="9" hasCustomPrompt="1"/>
          </p:nvPr>
        </p:nvSpPr>
        <p:spPr>
          <a:xfrm>
            <a:off x="6590450" y="1161763"/>
            <a:ext cx="1851900"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66" name="Google Shape;66;p13"/>
          <p:cNvSpPr txBox="1">
            <a:spLocks noGrp="1"/>
          </p:cNvSpPr>
          <p:nvPr>
            <p:ph type="title" idx="13" hasCustomPrompt="1"/>
          </p:nvPr>
        </p:nvSpPr>
        <p:spPr>
          <a:xfrm>
            <a:off x="4611400" y="1161763"/>
            <a:ext cx="1851900"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67" name="Google Shape;67;p13"/>
          <p:cNvSpPr txBox="1">
            <a:spLocks noGrp="1"/>
          </p:cNvSpPr>
          <p:nvPr>
            <p:ph type="title" idx="14" hasCustomPrompt="1"/>
          </p:nvPr>
        </p:nvSpPr>
        <p:spPr>
          <a:xfrm>
            <a:off x="2656538" y="1161763"/>
            <a:ext cx="1851900" cy="109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C051-85A2-AC25-C757-7B0811852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2BF901-CA27-48C5-295F-2C543B419D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19B59-BA9D-AF7C-0325-A41219080623}"/>
              </a:ext>
            </a:extLst>
          </p:cNvPr>
          <p:cNvSpPr>
            <a:spLocks noGrp="1"/>
          </p:cNvSpPr>
          <p:nvPr>
            <p:ph type="dt" sz="half" idx="10"/>
          </p:nvPr>
        </p:nvSpPr>
        <p:spPr/>
        <p:txBody>
          <a:bodyPr/>
          <a:lstStyle/>
          <a:p>
            <a:fld id="{F1B58235-F730-4797-8739-8A09FF04A0CA}" type="datetimeFigureOut">
              <a:rPr lang="en-US" smtClean="0"/>
              <a:t>03-Jul-22</a:t>
            </a:fld>
            <a:endParaRPr lang="en-US"/>
          </a:p>
        </p:txBody>
      </p:sp>
      <p:sp>
        <p:nvSpPr>
          <p:cNvPr id="5" name="Footer Placeholder 4">
            <a:extLst>
              <a:ext uri="{FF2B5EF4-FFF2-40B4-BE49-F238E27FC236}">
                <a16:creationId xmlns:a16="http://schemas.microsoft.com/office/drawing/2014/main" id="{A6614326-89A0-354B-F93D-ACDF9C4D6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F6972-45F7-2C48-5D9A-E05F3841AAC4}"/>
              </a:ext>
            </a:extLst>
          </p:cNvPr>
          <p:cNvSpPr>
            <a:spLocks noGrp="1"/>
          </p:cNvSpPr>
          <p:nvPr>
            <p:ph type="sldNum" sz="quarter" idx="12"/>
          </p:nvPr>
        </p:nvSpPr>
        <p:spPr/>
        <p:txBody>
          <a:bodyPr/>
          <a:lstStyle/>
          <a:p>
            <a:fld id="{5811E61F-72B9-4C19-A1E6-30BA46E9147F}" type="slidenum">
              <a:rPr lang="en-US" smtClean="0"/>
              <a:t>‹#›</a:t>
            </a:fld>
            <a:endParaRPr lang="en-US"/>
          </a:p>
        </p:txBody>
      </p:sp>
    </p:spTree>
    <p:extLst>
      <p:ext uri="{BB962C8B-B14F-4D97-AF65-F5344CB8AC3E}">
        <p14:creationId xmlns:p14="http://schemas.microsoft.com/office/powerpoint/2010/main" val="4268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Staatliches"/>
              <a:buNone/>
              <a:defRPr sz="2800">
                <a:solidFill>
                  <a:schemeClr val="dk2"/>
                </a:solidFill>
                <a:latin typeface="Staatliches"/>
                <a:ea typeface="Staatliches"/>
                <a:cs typeface="Staatliches"/>
                <a:sym typeface="Staatliches"/>
              </a:defRPr>
            </a:lvl1pPr>
            <a:lvl2pPr lvl="1">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2pPr>
            <a:lvl3pPr lvl="2">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3pPr>
            <a:lvl4pPr lvl="3">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4pPr>
            <a:lvl5pPr lvl="4">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5pPr>
            <a:lvl6pPr lvl="5">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6pPr>
            <a:lvl7pPr lvl="6">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7pPr>
            <a:lvl8pPr lvl="7">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8pPr>
            <a:lvl9pPr lvl="8">
              <a:spcBef>
                <a:spcPts val="0"/>
              </a:spcBef>
              <a:spcAft>
                <a:spcPts val="0"/>
              </a:spcAft>
              <a:buClr>
                <a:schemeClr val="dk2"/>
              </a:buClr>
              <a:buSzPts val="2800"/>
              <a:buFont typeface="Staatliches"/>
              <a:buNone/>
              <a:defRPr sz="2800" b="1">
                <a:solidFill>
                  <a:schemeClr val="dk2"/>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7" r:id="rId6"/>
    <p:sldLayoutId id="2147483659"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p:nvPr/>
        </p:nvSpPr>
        <p:spPr>
          <a:xfrm>
            <a:off x="286800" y="280450"/>
            <a:ext cx="4297200" cy="45891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ctrTitle"/>
          </p:nvPr>
        </p:nvSpPr>
        <p:spPr>
          <a:xfrm>
            <a:off x="332850" y="530651"/>
            <a:ext cx="4251150" cy="31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500" dirty="0" smtClean="0"/>
              <a:t>Image Super Resolution</a:t>
            </a:r>
            <a:endParaRPr sz="7500" dirty="0"/>
          </a:p>
        </p:txBody>
      </p:sp>
      <p:sp>
        <p:nvSpPr>
          <p:cNvPr id="165" name="Google Shape;165;p29"/>
          <p:cNvSpPr txBox="1">
            <a:spLocks noGrp="1"/>
          </p:cNvSpPr>
          <p:nvPr>
            <p:ph type="subTitle" idx="1"/>
          </p:nvPr>
        </p:nvSpPr>
        <p:spPr>
          <a:xfrm>
            <a:off x="1092102" y="3587466"/>
            <a:ext cx="2732645"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Using Deep Learning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498" y="530651"/>
            <a:ext cx="3521697" cy="3995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10" name="Text Placeholder 1">
            <a:extLst>
              <a:ext uri="{FF2B5EF4-FFF2-40B4-BE49-F238E27FC236}">
                <a16:creationId xmlns:a16="http://schemas.microsoft.com/office/drawing/2014/main" id="{BBABDA84-18E4-6AA2-723A-14111C3C1591}"/>
              </a:ext>
            </a:extLst>
          </p:cNvPr>
          <p:cNvSpPr>
            <a:spLocks noGrp="1"/>
          </p:cNvSpPr>
          <p:nvPr>
            <p:ph type="body" idx="1"/>
          </p:nvPr>
        </p:nvSpPr>
        <p:spPr>
          <a:xfrm>
            <a:off x="709775" y="1399650"/>
            <a:ext cx="7434900" cy="3023100"/>
          </a:xfrm>
        </p:spPr>
        <p:txBody>
          <a:bodyPr/>
          <a:lstStyle/>
          <a:p>
            <a:pPr>
              <a:buFont typeface="Arial" panose="020B0604020202020204" pitchFamily="34" charset="0"/>
              <a:buChar char="•"/>
            </a:pPr>
            <a:r>
              <a:rPr lang="en-US" sz="1600" dirty="0"/>
              <a:t>Magnetic Resonance Imaging (MRI) is useful to provide detailed anatomical information, such as images of tissues and </a:t>
            </a:r>
            <a:r>
              <a:rPr lang="en-US" sz="1600" dirty="0" smtClean="0"/>
              <a:t>organs.</a:t>
            </a:r>
            <a:endParaRPr lang="en-US" sz="1600" dirty="0"/>
          </a:p>
          <a:p>
            <a:pPr>
              <a:buFont typeface="Arial" panose="020B0604020202020204" pitchFamily="34" charset="0"/>
              <a:buChar char="•"/>
            </a:pPr>
            <a:r>
              <a:rPr lang="en-US" sz="1600" dirty="0"/>
              <a:t>Processing the low resolution MRI may lead to an incorrect diagnosis.</a:t>
            </a:r>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a:xfrm>
            <a:off x="701600" y="612675"/>
            <a:ext cx="7232700" cy="744000"/>
          </a:xfrm>
        </p:spPr>
        <p:txBody>
          <a:bodyPr/>
          <a:lstStyle/>
          <a:p>
            <a:r>
              <a:rPr lang="en-US" dirty="0"/>
              <a:t>Medical diagnosis </a:t>
            </a:r>
          </a:p>
        </p:txBody>
      </p:sp>
      <p:pic>
        <p:nvPicPr>
          <p:cNvPr id="16" name="Picture 15">
            <a:extLst>
              <a:ext uri="{FF2B5EF4-FFF2-40B4-BE49-F238E27FC236}">
                <a16:creationId xmlns:a16="http://schemas.microsoft.com/office/drawing/2014/main" id="{9D2380AE-11D5-D15B-3793-B51156CAF042}"/>
              </a:ext>
            </a:extLst>
          </p:cNvPr>
          <p:cNvPicPr>
            <a:picLocks noChangeAspect="1"/>
          </p:cNvPicPr>
          <p:nvPr/>
        </p:nvPicPr>
        <p:blipFill rotWithShape="1">
          <a:blip r:embed="rId3"/>
          <a:srcRect t="9325" r="55257" b="5250"/>
          <a:stretch/>
        </p:blipFill>
        <p:spPr>
          <a:xfrm>
            <a:off x="1660497" y="2631384"/>
            <a:ext cx="2039710" cy="1828412"/>
          </a:xfrm>
          <a:prstGeom prst="rect">
            <a:avLst/>
          </a:prstGeom>
        </p:spPr>
      </p:pic>
      <p:pic>
        <p:nvPicPr>
          <p:cNvPr id="17" name="Picture 16">
            <a:extLst>
              <a:ext uri="{FF2B5EF4-FFF2-40B4-BE49-F238E27FC236}">
                <a16:creationId xmlns:a16="http://schemas.microsoft.com/office/drawing/2014/main" id="{5C8C7BED-AA08-C0F3-7B2A-D861694B468B}"/>
              </a:ext>
            </a:extLst>
          </p:cNvPr>
          <p:cNvPicPr>
            <a:picLocks noChangeAspect="1"/>
          </p:cNvPicPr>
          <p:nvPr/>
        </p:nvPicPr>
        <p:blipFill rotWithShape="1">
          <a:blip r:embed="rId4"/>
          <a:srcRect l="54887" t="8916" r="1487" b="6362"/>
          <a:stretch/>
        </p:blipFill>
        <p:spPr>
          <a:xfrm>
            <a:off x="5454630" y="2631384"/>
            <a:ext cx="1924928" cy="1822483"/>
          </a:xfrm>
          <a:prstGeom prst="rect">
            <a:avLst/>
          </a:prstGeom>
        </p:spPr>
      </p:pic>
      <p:sp>
        <p:nvSpPr>
          <p:cNvPr id="6" name="TextBox 5">
            <a:extLst>
              <a:ext uri="{FF2B5EF4-FFF2-40B4-BE49-F238E27FC236}">
                <a16:creationId xmlns:a16="http://schemas.microsoft.com/office/drawing/2014/main" id="{06D2605A-E857-35CA-FFD1-64B5FB96B42E}"/>
              </a:ext>
            </a:extLst>
          </p:cNvPr>
          <p:cNvSpPr txBox="1"/>
          <p:nvPr/>
        </p:nvSpPr>
        <p:spPr>
          <a:xfrm>
            <a:off x="2064638" y="4422750"/>
            <a:ext cx="1231427" cy="492443"/>
          </a:xfrm>
          <a:prstGeom prst="rect">
            <a:avLst/>
          </a:prstGeom>
          <a:noFill/>
        </p:spPr>
        <p:txBody>
          <a:bodyPr wrap="none" rtlCol="0">
            <a:spAutoFit/>
          </a:bodyPr>
          <a:lstStyle/>
          <a:p>
            <a:r>
              <a:rPr lang="en-US" sz="1200" dirty="0"/>
              <a:t>Low Resolution</a:t>
            </a:r>
          </a:p>
          <a:p>
            <a:endParaRPr lang="en-EG" dirty="0"/>
          </a:p>
        </p:txBody>
      </p:sp>
      <p:sp>
        <p:nvSpPr>
          <p:cNvPr id="7" name="TextBox 6">
            <a:extLst>
              <a:ext uri="{FF2B5EF4-FFF2-40B4-BE49-F238E27FC236}">
                <a16:creationId xmlns:a16="http://schemas.microsoft.com/office/drawing/2014/main" id="{2A1EEBAE-1618-00ED-0308-67F304230F1E}"/>
              </a:ext>
            </a:extLst>
          </p:cNvPr>
          <p:cNvSpPr txBox="1"/>
          <p:nvPr/>
        </p:nvSpPr>
        <p:spPr>
          <a:xfrm>
            <a:off x="5726811" y="4422750"/>
            <a:ext cx="1380565" cy="461664"/>
          </a:xfrm>
          <a:prstGeom prst="rect">
            <a:avLst/>
          </a:prstGeom>
          <a:noFill/>
        </p:spPr>
        <p:txBody>
          <a:bodyPr wrap="square" rtlCol="0">
            <a:spAutoFit/>
          </a:bodyPr>
          <a:lstStyle/>
          <a:p>
            <a:r>
              <a:rPr lang="en-US" sz="1200" dirty="0"/>
              <a:t>Super Resolution</a:t>
            </a:r>
          </a:p>
          <a:p>
            <a:endParaRPr lang="en-EG" sz="1200" dirty="0"/>
          </a:p>
        </p:txBody>
      </p:sp>
    </p:spTree>
    <p:extLst>
      <p:ext uri="{BB962C8B-B14F-4D97-AF65-F5344CB8AC3E}">
        <p14:creationId xmlns:p14="http://schemas.microsoft.com/office/powerpoint/2010/main" val="60628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RDb</a:t>
            </a:r>
            <a:r>
              <a:rPr lang="en-US" dirty="0" smtClean="0"/>
              <a:t> Architecture</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6134"/>
          <a:stretch/>
        </p:blipFill>
        <p:spPr bwMode="auto">
          <a:xfrm>
            <a:off x="1365052" y="1553989"/>
            <a:ext cx="6569248" cy="27478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54275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Discriminator Architecture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63" y="1431719"/>
            <a:ext cx="8290112" cy="2745427"/>
          </a:xfrm>
          <a:prstGeom prst="rect">
            <a:avLst/>
          </a:prstGeom>
        </p:spPr>
      </p:pic>
    </p:spTree>
    <p:extLst>
      <p:ext uri="{BB962C8B-B14F-4D97-AF65-F5344CB8AC3E}">
        <p14:creationId xmlns:p14="http://schemas.microsoft.com/office/powerpoint/2010/main" val="25113097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System Testing</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Tree>
    <p:extLst>
      <p:ext uri="{BB962C8B-B14F-4D97-AF65-F5344CB8AC3E}">
        <p14:creationId xmlns:p14="http://schemas.microsoft.com/office/powerpoint/2010/main" val="19035155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System Testing</a:t>
            </a:r>
            <a:endParaRPr lang="en-US" dirty="0"/>
          </a:p>
        </p:txBody>
      </p:sp>
      <p:grpSp>
        <p:nvGrpSpPr>
          <p:cNvPr id="4" name="Group 3"/>
          <p:cNvGrpSpPr/>
          <p:nvPr/>
        </p:nvGrpSpPr>
        <p:grpSpPr>
          <a:xfrm>
            <a:off x="701600" y="1709965"/>
            <a:ext cx="5148482" cy="514800"/>
            <a:chOff x="0" y="48469"/>
            <a:chExt cx="5148482" cy="514800"/>
          </a:xfrm>
        </p:grpSpPr>
        <p:sp>
          <p:nvSpPr>
            <p:cNvPr id="5" name="Rounded Rectangle 4"/>
            <p:cNvSpPr/>
            <p:nvPr/>
          </p:nvSpPr>
          <p:spPr>
            <a:xfrm>
              <a:off x="0" y="4846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25130" y="7359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Methods of Assessment</a:t>
              </a:r>
              <a:endParaRPr lang="en-US" sz="2200" kern="1200" dirty="0"/>
            </a:p>
          </p:txBody>
        </p:sp>
      </p:grpSp>
      <p:grpSp>
        <p:nvGrpSpPr>
          <p:cNvPr id="7" name="Group 6"/>
          <p:cNvGrpSpPr/>
          <p:nvPr/>
        </p:nvGrpSpPr>
        <p:grpSpPr>
          <a:xfrm>
            <a:off x="701600" y="2288125"/>
            <a:ext cx="5148482" cy="514800"/>
            <a:chOff x="0" y="626629"/>
            <a:chExt cx="5148482" cy="514800"/>
          </a:xfrm>
        </p:grpSpPr>
        <p:sp>
          <p:nvSpPr>
            <p:cNvPr id="8" name="Rounded Rectangle 7"/>
            <p:cNvSpPr/>
            <p:nvPr/>
          </p:nvSpPr>
          <p:spPr>
            <a:xfrm>
              <a:off x="0" y="62662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6"/>
            <p:cNvSpPr txBox="1"/>
            <p:nvPr/>
          </p:nvSpPr>
          <p:spPr>
            <a:xfrm>
              <a:off x="25130" y="65175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Testing Datasets</a:t>
              </a:r>
              <a:endParaRPr lang="en-US" sz="2200" kern="1200" dirty="0"/>
            </a:p>
          </p:txBody>
        </p:sp>
      </p:grpSp>
      <p:grpSp>
        <p:nvGrpSpPr>
          <p:cNvPr id="16" name="Group 15"/>
          <p:cNvGrpSpPr/>
          <p:nvPr/>
        </p:nvGrpSpPr>
        <p:grpSpPr>
          <a:xfrm>
            <a:off x="676470" y="2866285"/>
            <a:ext cx="5148482" cy="514800"/>
            <a:chOff x="0" y="626629"/>
            <a:chExt cx="5148482" cy="514800"/>
          </a:xfrm>
        </p:grpSpPr>
        <p:sp>
          <p:nvSpPr>
            <p:cNvPr id="17" name="Rounded Rectangle 16"/>
            <p:cNvSpPr/>
            <p:nvPr/>
          </p:nvSpPr>
          <p:spPr>
            <a:xfrm>
              <a:off x="0" y="62662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6"/>
            <p:cNvSpPr txBox="1"/>
            <p:nvPr/>
          </p:nvSpPr>
          <p:spPr>
            <a:xfrm>
              <a:off x="25130" y="65175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Results</a:t>
              </a:r>
              <a:endParaRPr lang="en-US" sz="2200" kern="1200" dirty="0"/>
            </a:p>
          </p:txBody>
        </p:sp>
      </p:grpSp>
    </p:spTree>
    <p:extLst>
      <p:ext uri="{BB962C8B-B14F-4D97-AF65-F5344CB8AC3E}">
        <p14:creationId xmlns:p14="http://schemas.microsoft.com/office/powerpoint/2010/main" val="24713330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Methods of assessment</a:t>
            </a:r>
            <a:endParaRPr dirty="0"/>
          </a:p>
        </p:txBody>
      </p:sp>
    </p:spTree>
    <p:extLst>
      <p:ext uri="{BB962C8B-B14F-4D97-AF65-F5344CB8AC3E}">
        <p14:creationId xmlns:p14="http://schemas.microsoft.com/office/powerpoint/2010/main" val="1081577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2861C06-E959-442B-A254-94C35AD62E39}"/>
              </a:ext>
            </a:extLst>
          </p:cNvPr>
          <p:cNvGraphicFramePr/>
          <p:nvPr>
            <p:extLst>
              <p:ext uri="{D42A27DB-BD31-4B8C-83A1-F6EECF244321}">
                <p14:modId xmlns:p14="http://schemas.microsoft.com/office/powerpoint/2010/main" val="2287483343"/>
              </p:ext>
            </p:extLst>
          </p:nvPr>
        </p:nvGraphicFramePr>
        <p:xfrm>
          <a:off x="1191491" y="375616"/>
          <a:ext cx="6842760" cy="4389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22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FE95F-95A6-4481-B95D-ADAE9EDEBD45}"/>
              </a:ext>
            </a:extLst>
          </p:cNvPr>
          <p:cNvSpPr>
            <a:spLocks noGrp="1"/>
          </p:cNvSpPr>
          <p:nvPr>
            <p:ph type="body" idx="1"/>
          </p:nvPr>
        </p:nvSpPr>
        <p:spPr/>
        <p:txBody>
          <a:bodyPr>
            <a:normAutofit fontScale="70000" lnSpcReduction="20000"/>
          </a:bodyPr>
          <a:lstStyle/>
          <a:p>
            <a:pPr marL="495300" indent="-342900">
              <a:buFont typeface="Arial" panose="020B0604020202020204" pitchFamily="34" charset="0"/>
              <a:buChar char="•"/>
            </a:pPr>
            <a:r>
              <a:rPr lang="en-US" sz="2300" dirty="0"/>
              <a:t>In subjective testing a group of people are asked to give their opinion about the quality of each image. </a:t>
            </a:r>
          </a:p>
          <a:p>
            <a:pPr marL="495300" indent="-342900">
              <a:spcBef>
                <a:spcPts val="1200"/>
              </a:spcBef>
              <a:buFont typeface="Arial" panose="020B0604020202020204" pitchFamily="34" charset="0"/>
              <a:buChar char="•"/>
            </a:pPr>
            <a:r>
              <a:rPr lang="en-US" sz="2300" dirty="0"/>
              <a:t>Types:</a:t>
            </a:r>
          </a:p>
          <a:p>
            <a:pPr marL="685800" lvl="2" indent="-342900">
              <a:spcBef>
                <a:spcPts val="1350"/>
              </a:spcBef>
              <a:buFont typeface="Wingdings" panose="05000000000000000000" pitchFamily="2" charset="2"/>
              <a:buChar char="Ø"/>
            </a:pPr>
            <a:r>
              <a:rPr lang="en-US" sz="1950" dirty="0"/>
              <a:t>Single stimulus categorical rating</a:t>
            </a:r>
          </a:p>
          <a:p>
            <a:pPr marL="685800" lvl="2" indent="-342900">
              <a:spcBef>
                <a:spcPts val="1350"/>
              </a:spcBef>
              <a:buFont typeface="Wingdings" panose="05000000000000000000" pitchFamily="2" charset="2"/>
              <a:buChar char="Ø"/>
            </a:pPr>
            <a:r>
              <a:rPr lang="en-US" sz="1950" dirty="0"/>
              <a:t>Double stimulus categorical rating</a:t>
            </a:r>
          </a:p>
          <a:p>
            <a:pPr marL="685800" lvl="2" indent="-342900">
              <a:spcBef>
                <a:spcPts val="1350"/>
              </a:spcBef>
              <a:buFont typeface="Wingdings" panose="05000000000000000000" pitchFamily="2" charset="2"/>
              <a:buChar char="Ø"/>
            </a:pPr>
            <a:r>
              <a:rPr lang="en-US" sz="1950" dirty="0"/>
              <a:t>Mean opinion score (MOS)</a:t>
            </a:r>
          </a:p>
          <a:p>
            <a:pPr marL="685800" lvl="2" indent="-342900">
              <a:spcBef>
                <a:spcPts val="1350"/>
              </a:spcBef>
              <a:buFont typeface="Wingdings" panose="05000000000000000000" pitchFamily="2" charset="2"/>
              <a:buChar char="Ø"/>
            </a:pPr>
            <a:r>
              <a:rPr lang="en-US" sz="1950" dirty="0"/>
              <a:t>Ordering by force-choice pair-wise comparison </a:t>
            </a:r>
          </a:p>
          <a:p>
            <a:pPr marL="685800" lvl="2" indent="-342900">
              <a:spcBef>
                <a:spcPts val="1350"/>
              </a:spcBef>
              <a:buFont typeface="Wingdings" panose="05000000000000000000" pitchFamily="2" charset="2"/>
              <a:buChar char="Ø"/>
            </a:pPr>
            <a:r>
              <a:rPr lang="en-US" sz="1950" dirty="0"/>
              <a:t>Pair-wise similarity judgments</a:t>
            </a:r>
          </a:p>
          <a:p>
            <a:pPr marL="685800" lvl="2" indent="-342900">
              <a:spcBef>
                <a:spcPts val="1350"/>
              </a:spcBef>
              <a:buFont typeface="Wingdings" panose="05000000000000000000" pitchFamily="2" charset="2"/>
              <a:buChar char="Ø"/>
            </a:pPr>
            <a:r>
              <a:rPr lang="en-US" sz="1950" dirty="0"/>
              <a:t>Z-score</a:t>
            </a:r>
          </a:p>
          <a:p>
            <a:endParaRPr lang="en-US" sz="2100" dirty="0"/>
          </a:p>
          <a:p>
            <a:endParaRPr lang="en-US" sz="2100" dirty="0"/>
          </a:p>
        </p:txBody>
      </p:sp>
      <p:sp>
        <p:nvSpPr>
          <p:cNvPr id="2" name="Title 1">
            <a:extLst>
              <a:ext uri="{FF2B5EF4-FFF2-40B4-BE49-F238E27FC236}">
                <a16:creationId xmlns:a16="http://schemas.microsoft.com/office/drawing/2014/main" id="{9757C2E8-9E6A-47DE-B406-8CEDBA9465A6}"/>
              </a:ext>
            </a:extLst>
          </p:cNvPr>
          <p:cNvSpPr>
            <a:spLocks noGrp="1"/>
          </p:cNvSpPr>
          <p:nvPr>
            <p:ph type="title"/>
          </p:nvPr>
        </p:nvSpPr>
        <p:spPr/>
        <p:txBody>
          <a:bodyPr>
            <a:normAutofit/>
          </a:bodyPr>
          <a:lstStyle/>
          <a:p>
            <a:r>
              <a:rPr lang="en-US" dirty="0"/>
              <a:t>Subjective methods</a:t>
            </a:r>
            <a:endParaRPr lang="en-US" sz="4950" dirty="0"/>
          </a:p>
        </p:txBody>
      </p:sp>
    </p:spTree>
    <p:extLst>
      <p:ext uri="{BB962C8B-B14F-4D97-AF65-F5344CB8AC3E}">
        <p14:creationId xmlns:p14="http://schemas.microsoft.com/office/powerpoint/2010/main" val="364332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FE95F-95A6-4481-B95D-ADAE9EDEBD45}"/>
              </a:ext>
            </a:extLst>
          </p:cNvPr>
          <p:cNvSpPr>
            <a:spLocks noGrp="1"/>
          </p:cNvSpPr>
          <p:nvPr>
            <p:ph type="body" idx="1"/>
          </p:nvPr>
        </p:nvSpPr>
        <p:spPr/>
        <p:txBody>
          <a:bodyPr>
            <a:normAutofit/>
          </a:bodyPr>
          <a:lstStyle/>
          <a:p>
            <a:pPr marL="152400" indent="0">
              <a:buNone/>
            </a:pPr>
            <a:r>
              <a:rPr lang="en-US" sz="1600" dirty="0" smtClean="0"/>
              <a:t>MOS is </a:t>
            </a:r>
            <a:r>
              <a:rPr lang="en-US" sz="1600" dirty="0"/>
              <a:t>a manual way to determine the results of a model, where humans are asked to rate an image between </a:t>
            </a:r>
            <a:r>
              <a:rPr lang="en-US" sz="1600" dirty="0" smtClean="0"/>
              <a:t>1 </a:t>
            </a:r>
            <a:r>
              <a:rPr lang="en-US" sz="1600" dirty="0"/>
              <a:t>and 5. The results are aggregated, and the average result is used as a metric. </a:t>
            </a:r>
            <a:endParaRPr lang="en-US" sz="2800" dirty="0"/>
          </a:p>
        </p:txBody>
      </p:sp>
      <p:sp>
        <p:nvSpPr>
          <p:cNvPr id="2" name="Title 1">
            <a:extLst>
              <a:ext uri="{FF2B5EF4-FFF2-40B4-BE49-F238E27FC236}">
                <a16:creationId xmlns:a16="http://schemas.microsoft.com/office/drawing/2014/main" id="{9757C2E8-9E6A-47DE-B406-8CEDBA9465A6}"/>
              </a:ext>
            </a:extLst>
          </p:cNvPr>
          <p:cNvSpPr>
            <a:spLocks noGrp="1"/>
          </p:cNvSpPr>
          <p:nvPr>
            <p:ph type="title"/>
          </p:nvPr>
        </p:nvSpPr>
        <p:spPr/>
        <p:txBody>
          <a:bodyPr>
            <a:normAutofit/>
          </a:bodyPr>
          <a:lstStyle/>
          <a:p>
            <a:r>
              <a:rPr lang="en-US" dirty="0"/>
              <a:t>Mean Opinion Score</a:t>
            </a:r>
            <a:endParaRPr lang="en-US" sz="4950" dirty="0"/>
          </a:p>
        </p:txBody>
      </p:sp>
      <p:sp>
        <p:nvSpPr>
          <p:cNvPr id="5" name="5-Point Star 4"/>
          <p:cNvSpPr/>
          <p:nvPr/>
        </p:nvSpPr>
        <p:spPr>
          <a:xfrm>
            <a:off x="564378" y="2644009"/>
            <a:ext cx="1485900" cy="1257300"/>
          </a:xfrm>
          <a:prstGeom prst="star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2171505" y="2652406"/>
            <a:ext cx="1485900" cy="1257300"/>
          </a:xfrm>
          <a:prstGeom prst="star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3778632" y="2625431"/>
            <a:ext cx="1485900" cy="1257300"/>
          </a:xfrm>
          <a:prstGeom prst="star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385759" y="2625431"/>
            <a:ext cx="1485900" cy="1257300"/>
          </a:xfrm>
          <a:prstGeom prst="star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992886" y="2625431"/>
            <a:ext cx="1485900" cy="1257300"/>
          </a:xfrm>
          <a:prstGeom prst="star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9709" y="4000500"/>
            <a:ext cx="7585364"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 </a:t>
            </a:r>
            <a:r>
              <a:rPr lang="en-US" dirty="0" smtClean="0"/>
              <a:t>       1                               2                                3                              4                               5</a:t>
            </a:r>
            <a:endParaRPr lang="en-US" dirty="0"/>
          </a:p>
        </p:txBody>
      </p:sp>
    </p:spTree>
    <p:extLst>
      <p:ext uri="{BB962C8B-B14F-4D97-AF65-F5344CB8AC3E}">
        <p14:creationId xmlns:p14="http://schemas.microsoft.com/office/powerpoint/2010/main" val="127543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pPr>
              <a:buFont typeface="Arial" panose="020B0604020202020204" pitchFamily="34" charset="0"/>
              <a:buChar char="•"/>
            </a:pPr>
            <a:r>
              <a:rPr lang="en-US" sz="1600" dirty="0"/>
              <a:t>Objective methods commonly use a specific formulation to compute the results, which are simple and fair, thus become the mainstream assessment method in SISR.</a:t>
            </a:r>
          </a:p>
          <a:p>
            <a:pPr>
              <a:buFont typeface="Arial" panose="020B0604020202020204" pitchFamily="34" charset="0"/>
              <a:buChar char="•"/>
            </a:pPr>
            <a:r>
              <a:rPr lang="en-US" sz="1600" dirty="0"/>
              <a:t>However, they can only reflect the recovery of image pixels from a numerical point of view and are difficult to accurately measure the true visual effect of the image.</a:t>
            </a:r>
            <a:endParaRPr lang="en-US" sz="2800" dirty="0"/>
          </a:p>
        </p:txBody>
      </p:sp>
      <p:sp>
        <p:nvSpPr>
          <p:cNvPr id="2" name="Title 1"/>
          <p:cNvSpPr>
            <a:spLocks noGrp="1"/>
          </p:cNvSpPr>
          <p:nvPr>
            <p:ph type="title"/>
          </p:nvPr>
        </p:nvSpPr>
        <p:spPr/>
        <p:txBody>
          <a:bodyPr>
            <a:normAutofit/>
          </a:bodyPr>
          <a:lstStyle/>
          <a:p>
            <a:r>
              <a:rPr lang="en-US" dirty="0"/>
              <a:t>Objective methods </a:t>
            </a:r>
            <a:endParaRPr lang="en-US" sz="4950" dirty="0">
              <a:solidFill>
                <a:schemeClr val="tx1"/>
              </a:solidFill>
            </a:endParaRPr>
          </a:p>
        </p:txBody>
      </p:sp>
      <p:graphicFrame>
        <p:nvGraphicFramePr>
          <p:cNvPr id="8" name="Diagram 7">
            <a:extLst>
              <a:ext uri="{FF2B5EF4-FFF2-40B4-BE49-F238E27FC236}">
                <a16:creationId xmlns:a16="http://schemas.microsoft.com/office/drawing/2014/main" id="{72861C06-E959-442B-A254-94C35AD62E39}"/>
              </a:ext>
            </a:extLst>
          </p:cNvPr>
          <p:cNvGraphicFramePr/>
          <p:nvPr>
            <p:extLst>
              <p:ext uri="{D42A27DB-BD31-4B8C-83A1-F6EECF244321}">
                <p14:modId xmlns:p14="http://schemas.microsoft.com/office/powerpoint/2010/main" val="1669419295"/>
              </p:ext>
            </p:extLst>
          </p:nvPr>
        </p:nvGraphicFramePr>
        <p:xfrm>
          <a:off x="2189278" y="2399249"/>
          <a:ext cx="4851293" cy="1961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1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599BB-D679-4257-ABF6-B7189725451E}"/>
              </a:ext>
            </a:extLst>
          </p:cNvPr>
          <p:cNvSpPr>
            <a:spLocks noGrp="1"/>
          </p:cNvSpPr>
          <p:nvPr>
            <p:ph type="body" idx="1"/>
          </p:nvPr>
        </p:nvSpPr>
        <p:spPr/>
        <p:txBody>
          <a:bodyPr>
            <a:normAutofit/>
          </a:bodyPr>
          <a:lstStyle/>
          <a:p>
            <a:pPr marL="285750" indent="-285750">
              <a:buFont typeface="Arial" panose="020B0604020202020204" pitchFamily="34" charset="0"/>
              <a:buChar char="•"/>
            </a:pPr>
            <a:r>
              <a:rPr lang="en-US" sz="1600" dirty="0"/>
              <a:t>The difference between the Pixel value of one image and the corresponding Pixel value of the other </a:t>
            </a:r>
            <a:r>
              <a:rPr lang="en-US" sz="1600" dirty="0" smtClean="0"/>
              <a:t>image.</a:t>
            </a:r>
          </a:p>
          <a:p>
            <a:pPr marL="285750" indent="-285750">
              <a:spcBef>
                <a:spcPts val="1200"/>
              </a:spcBef>
              <a:buFont typeface="Arial" panose="020B0604020202020204" pitchFamily="34" charset="0"/>
              <a:buChar char="•"/>
            </a:pPr>
            <a:r>
              <a:rPr lang="en-US" sz="1600" dirty="0" smtClean="0"/>
              <a:t>The </a:t>
            </a:r>
            <a:r>
              <a:rPr lang="en-US" sz="1600" dirty="0"/>
              <a:t>MSE measures the average of the square of the errors</a:t>
            </a:r>
          </a:p>
          <a:p>
            <a:pPr marL="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p:txBody>
      </p:sp>
      <p:sp>
        <p:nvSpPr>
          <p:cNvPr id="2" name="Title 1">
            <a:extLst>
              <a:ext uri="{FF2B5EF4-FFF2-40B4-BE49-F238E27FC236}">
                <a16:creationId xmlns:a16="http://schemas.microsoft.com/office/drawing/2014/main" id="{760AC709-60C4-4748-99D9-116B15183844}"/>
              </a:ext>
            </a:extLst>
          </p:cNvPr>
          <p:cNvSpPr>
            <a:spLocks noGrp="1"/>
          </p:cNvSpPr>
          <p:nvPr>
            <p:ph type="title"/>
          </p:nvPr>
        </p:nvSpPr>
        <p:spPr/>
        <p:txBody>
          <a:bodyPr anchor="b">
            <a:normAutofit/>
          </a:bodyPr>
          <a:lstStyle/>
          <a:p>
            <a:r>
              <a:rPr lang="en-US" i="0" dirty="0" smtClean="0">
                <a:effectLst/>
              </a:rPr>
              <a:t>Mean </a:t>
            </a:r>
            <a:r>
              <a:rPr lang="en-US" i="0" dirty="0">
                <a:effectLst/>
              </a:rPr>
              <a:t>Square </a:t>
            </a:r>
            <a:r>
              <a:rPr lang="en-US" i="0" dirty="0" smtClean="0">
                <a:effectLst/>
              </a:rPr>
              <a:t>Error</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2046847" y="2657307"/>
                <a:ext cx="454220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𝑀𝑆𝐸</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i="1">
                              <a:latin typeface="Cambria Math" panose="02040503050406030204" pitchFamily="18" charset="0"/>
                            </a:rPr>
                            <m:t>𝑁𝑀</m:t>
                          </m:r>
                        </m:den>
                      </m:f>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a:latin typeface="Cambria Math" panose="02040503050406030204" pitchFamily="18" charset="0"/>
                            </a:rPr>
                            <m:t>=0</m:t>
                          </m:r>
                        </m:sub>
                        <m:sup>
                          <m:r>
                            <a:rPr lang="en-US" sz="2000" i="1">
                              <a:latin typeface="Cambria Math" panose="02040503050406030204" pitchFamily="18" charset="0"/>
                            </a:rPr>
                            <m:t>𝑁</m:t>
                          </m:r>
                          <m:r>
                            <a:rPr lang="en-US" sz="2000">
                              <a:latin typeface="Cambria Math" panose="02040503050406030204" pitchFamily="18" charset="0"/>
                            </a:rPr>
                            <m:t>−1</m:t>
                          </m:r>
                        </m:sup>
                        <m:e>
                          <m:r>
                            <a:rPr lang="en-US" sz="2000">
                              <a:latin typeface="Cambria Math" panose="02040503050406030204" pitchFamily="18" charset="0"/>
                            </a:rPr>
                            <m:t> </m:t>
                          </m:r>
                        </m:e>
                      </m:nary>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a:latin typeface="Cambria Math" panose="02040503050406030204" pitchFamily="18" charset="0"/>
                            </a:rPr>
                            <m:t>=0</m:t>
                          </m:r>
                        </m:sub>
                        <m:sup>
                          <m:r>
                            <a:rPr lang="en-US" sz="2000" i="1">
                              <a:latin typeface="Cambria Math" panose="02040503050406030204" pitchFamily="18" charset="0"/>
                            </a:rPr>
                            <m:t>𝑀</m:t>
                          </m:r>
                          <m:r>
                            <a:rPr lang="en-US" sz="2000">
                              <a:latin typeface="Cambria Math" panose="02040503050406030204" pitchFamily="18" charset="0"/>
                            </a:rPr>
                            <m:t>−1</m:t>
                          </m:r>
                        </m:sup>
                        <m:e>
                          <m:r>
                            <a:rPr lang="en-US" sz="2000">
                              <a:latin typeface="Cambria Math" panose="02040503050406030204" pitchFamily="18" charset="0"/>
                            </a:rPr>
                            <m:t> </m:t>
                          </m:r>
                        </m:e>
                      </m:nary>
                      <m:r>
                        <a:rPr lang="en-US" sz="2000">
                          <a:latin typeface="Cambria Math" panose="02040503050406030204" pitchFamily="18" charset="0"/>
                        </a:rPr>
                        <m:t>(</m:t>
                      </m:r>
                      <m:r>
                        <a:rPr lang="en-US" sz="2000" i="1">
                          <a:latin typeface="Cambria Math" panose="02040503050406030204" pitchFamily="18" charset="0"/>
                        </a:rPr>
                        <m:t>𝐴</m:t>
                      </m:r>
                      <m:r>
                        <a:rPr lang="en-US" sz="2000">
                          <a:latin typeface="Cambria Math" panose="02040503050406030204" pitchFamily="18" charset="0"/>
                        </a:rPr>
                        <m:t>(</m:t>
                      </m:r>
                      <m:r>
                        <a:rPr lang="en-US" sz="2000" i="1">
                          <a:latin typeface="Cambria Math" panose="02040503050406030204" pitchFamily="18" charset="0"/>
                        </a:rPr>
                        <m:t>𝑖</m:t>
                      </m:r>
                      <m:r>
                        <a:rPr lang="en-US" sz="2000">
                          <a:latin typeface="Cambria Math" panose="02040503050406030204" pitchFamily="18" charset="0"/>
                        </a:rPr>
                        <m:t>.</m:t>
                      </m:r>
                      <m:r>
                        <a:rPr lang="en-US" sz="2000" i="1">
                          <a:latin typeface="Cambria Math" panose="02040503050406030204" pitchFamily="18" charset="0"/>
                        </a:rPr>
                        <m:t>𝑗</m:t>
                      </m:r>
                      <m:r>
                        <a:rPr lang="en-US" sz="2000">
                          <a:latin typeface="Cambria Math" panose="02040503050406030204" pitchFamily="18" charset="0"/>
                        </a:rPr>
                        <m:t>)−</m:t>
                      </m:r>
                      <m:sSup>
                        <m:sSupPr>
                          <m:ctrlPr>
                            <a:rPr lang="en-US" sz="2000" i="1" smtClean="0">
                              <a:latin typeface="Cambria Math" panose="02040503050406030204" pitchFamily="18" charset="0"/>
                            </a:rPr>
                          </m:ctrlPr>
                        </m:sSupPr>
                        <m:e>
                          <m:r>
                            <a:rPr lang="en-US" sz="2000" i="1">
                              <a:latin typeface="Cambria Math" panose="02040503050406030204" pitchFamily="18" charset="0"/>
                            </a:rPr>
                            <m:t>𝐵</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a:latin typeface="Cambria Math" panose="02040503050406030204" pitchFamily="18" charset="0"/>
                                </a:rPr>
                                <m:t>.</m:t>
                              </m:r>
                              <m:r>
                                <a:rPr lang="en-US" sz="2000" i="1">
                                  <a:latin typeface="Cambria Math" panose="02040503050406030204" pitchFamily="18" charset="0"/>
                                </a:rPr>
                                <m:t>𝑗</m:t>
                              </m:r>
                            </m:e>
                          </m:d>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2046847" y="2657307"/>
                <a:ext cx="4542205" cy="99264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508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5" name="Text Placeholder 4"/>
          <p:cNvSpPr>
            <a:spLocks noGrp="1"/>
          </p:cNvSpPr>
          <p:nvPr>
            <p:ph type="body" idx="1"/>
          </p:nvPr>
        </p:nvSpPr>
        <p:spPr/>
        <p:txBody>
          <a:bodyPr/>
          <a:lstStyle/>
          <a:p>
            <a:pPr>
              <a:buFont typeface="Arial" panose="020B0604020202020204" pitchFamily="34" charset="0"/>
              <a:buChar char="•"/>
            </a:pPr>
            <a:r>
              <a:rPr lang="en-US" sz="1600" i="1" dirty="0" smtClean="0"/>
              <a:t>SR </a:t>
            </a:r>
            <a:r>
              <a:rPr lang="en-US" sz="1600" i="1" dirty="0"/>
              <a:t>result on the MRI knee image with a magnification factor of 4. </a:t>
            </a:r>
            <a:endParaRPr lang="en-US" sz="1600" dirty="0"/>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p:txBody>
          <a:bodyPr/>
          <a:lstStyle/>
          <a:p>
            <a:r>
              <a:rPr lang="en-US" dirty="0"/>
              <a:t>Medical diagnosis </a:t>
            </a:r>
          </a:p>
        </p:txBody>
      </p:sp>
      <p:pic>
        <p:nvPicPr>
          <p:cNvPr id="4" name="Picture 1" descr="page17image56019600">
            <a:extLst>
              <a:ext uri="{FF2B5EF4-FFF2-40B4-BE49-F238E27FC236}">
                <a16:creationId xmlns:a16="http://schemas.microsoft.com/office/drawing/2014/main" id="{CD2FE69A-953D-1D0C-50A4-2A7AB6354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52"/>
          <a:stretch/>
        </p:blipFill>
        <p:spPr bwMode="auto">
          <a:xfrm>
            <a:off x="1859234" y="1858606"/>
            <a:ext cx="5348389" cy="2556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46439F-4D62-8B1D-6359-9C6C95F69E03}"/>
              </a:ext>
            </a:extLst>
          </p:cNvPr>
          <p:cNvSpPr txBox="1"/>
          <p:nvPr/>
        </p:nvSpPr>
        <p:spPr>
          <a:xfrm>
            <a:off x="1936377" y="4530825"/>
            <a:ext cx="1409360" cy="738664"/>
          </a:xfrm>
          <a:prstGeom prst="rect">
            <a:avLst/>
          </a:prstGeom>
          <a:noFill/>
        </p:spPr>
        <p:txBody>
          <a:bodyPr wrap="none" rtlCol="0">
            <a:spAutoFit/>
          </a:bodyPr>
          <a:lstStyle/>
          <a:p>
            <a:r>
              <a:rPr lang="en-US" dirty="0"/>
              <a:t>Low Resolution</a:t>
            </a:r>
          </a:p>
          <a:p>
            <a:endParaRPr lang="en-EG" dirty="0"/>
          </a:p>
          <a:p>
            <a:endParaRPr lang="en-EG" dirty="0"/>
          </a:p>
        </p:txBody>
      </p:sp>
      <p:sp>
        <p:nvSpPr>
          <p:cNvPr id="3" name="TextBox 2">
            <a:extLst>
              <a:ext uri="{FF2B5EF4-FFF2-40B4-BE49-F238E27FC236}">
                <a16:creationId xmlns:a16="http://schemas.microsoft.com/office/drawing/2014/main" id="{635B4AE2-B79A-8716-E4E2-AB4F91E5DC7C}"/>
              </a:ext>
            </a:extLst>
          </p:cNvPr>
          <p:cNvSpPr txBox="1"/>
          <p:nvPr/>
        </p:nvSpPr>
        <p:spPr>
          <a:xfrm>
            <a:off x="5649183" y="4530825"/>
            <a:ext cx="1558440" cy="954107"/>
          </a:xfrm>
          <a:prstGeom prst="rect">
            <a:avLst/>
          </a:prstGeom>
          <a:noFill/>
        </p:spPr>
        <p:txBody>
          <a:bodyPr wrap="none" rtlCol="0">
            <a:spAutoFit/>
          </a:bodyPr>
          <a:lstStyle/>
          <a:p>
            <a:r>
              <a:rPr lang="en-US" dirty="0"/>
              <a:t>Super Resolution</a:t>
            </a:r>
          </a:p>
          <a:p>
            <a:endParaRPr lang="en-EG" dirty="0"/>
          </a:p>
          <a:p>
            <a:endParaRPr lang="en-EG" dirty="0"/>
          </a:p>
          <a:p>
            <a:endParaRPr lang="en-EG" dirty="0"/>
          </a:p>
        </p:txBody>
      </p:sp>
    </p:spTree>
    <p:extLst>
      <p:ext uri="{BB962C8B-B14F-4D97-AF65-F5344CB8AC3E}">
        <p14:creationId xmlns:p14="http://schemas.microsoft.com/office/powerpoint/2010/main" val="901775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C6D68-FB26-46D2-8B24-BA2387FB5059}"/>
              </a:ext>
            </a:extLst>
          </p:cNvPr>
          <p:cNvSpPr>
            <a:spLocks noGrp="1"/>
          </p:cNvSpPr>
          <p:nvPr>
            <p:ph type="body" idx="1"/>
          </p:nvPr>
        </p:nvSpPr>
        <p:spPr/>
        <p:txBody>
          <a:bodyPr/>
          <a:lstStyle/>
          <a:p>
            <a:pPr marL="152400" indent="0">
              <a:buNone/>
            </a:pPr>
            <a:r>
              <a:rPr lang="en-US" sz="1600" dirty="0"/>
              <a:t>PSNR is used to calculate the ratio between the maximum possible signal power and the power of the distorting noise</a:t>
            </a:r>
            <a:r>
              <a:rPr lang="en-US" sz="1600" dirty="0">
                <a:ea typeface="Verdana" panose="020B0604030504040204" pitchFamily="34" charset="0"/>
              </a:rPr>
              <a:t>.</a:t>
            </a:r>
            <a:r>
              <a:rPr lang="en-US" sz="1600" dirty="0" smtClean="0">
                <a:latin typeface="MathJax_Main"/>
                <a:ea typeface="Times New Roman" panose="02020603050405020304" pitchFamily="18" charset="0"/>
              </a:rPr>
              <a:t>     </a:t>
            </a:r>
            <a:endParaRPr lang="en-US" sz="1000" dirty="0"/>
          </a:p>
        </p:txBody>
      </p:sp>
      <p:sp>
        <p:nvSpPr>
          <p:cNvPr id="2" name="Title 1">
            <a:extLst>
              <a:ext uri="{FF2B5EF4-FFF2-40B4-BE49-F238E27FC236}">
                <a16:creationId xmlns:a16="http://schemas.microsoft.com/office/drawing/2014/main" id="{5FA67A80-5C8C-4ABC-9411-6669A9604713}"/>
              </a:ext>
            </a:extLst>
          </p:cNvPr>
          <p:cNvSpPr>
            <a:spLocks noGrp="1"/>
          </p:cNvSpPr>
          <p:nvPr>
            <p:ph type="title"/>
          </p:nvPr>
        </p:nvSpPr>
        <p:spPr/>
        <p:txBody>
          <a:bodyPr>
            <a:normAutofit/>
          </a:bodyPr>
          <a:lstStyle/>
          <a:p>
            <a:r>
              <a:rPr lang="en-US" dirty="0"/>
              <a:t>Peak Signal to Noise Ratio</a:t>
            </a:r>
          </a:p>
        </p:txBody>
      </p:sp>
      <p:sp>
        <p:nvSpPr>
          <p:cNvPr id="10" name="Rectangle 9"/>
          <p:cNvSpPr/>
          <p:nvPr/>
        </p:nvSpPr>
        <p:spPr>
          <a:xfrm>
            <a:off x="2651592" y="3009805"/>
            <a:ext cx="3275680" cy="1643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descr="A picture containing text, black, white, image&#10;&#10;Description automatically generated">
            <a:extLst>
              <a:ext uri="{FF2B5EF4-FFF2-40B4-BE49-F238E27FC236}">
                <a16:creationId xmlns:a16="http://schemas.microsoft.com/office/drawing/2014/main" id="{C2CBA506-0FDF-4B28-9810-9165A339B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418" y="3098012"/>
            <a:ext cx="1278910" cy="1436094"/>
          </a:xfrm>
          <a:prstGeom prst="rect">
            <a:avLst/>
          </a:prstGeom>
        </p:spPr>
      </p:pic>
      <p:pic>
        <p:nvPicPr>
          <p:cNvPr id="9" name="Picture 8" descr="Text&#10;&#10;Description automatically generated">
            <a:extLst>
              <a:ext uri="{FF2B5EF4-FFF2-40B4-BE49-F238E27FC236}">
                <a16:creationId xmlns:a16="http://schemas.microsoft.com/office/drawing/2014/main" id="{98F3C292-6220-4130-B3C7-5FD0F8120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901" y="3009805"/>
            <a:ext cx="1400371" cy="1543265"/>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2631177" y="2095307"/>
                <a:ext cx="3296095" cy="794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𝑃𝑆𝑁𝑅</m:t>
                      </m:r>
                      <m:r>
                        <a:rPr lang="en-US" sz="2000">
                          <a:latin typeface="Cambria Math" panose="02040503050406030204" pitchFamily="18" charset="0"/>
                        </a:rPr>
                        <m:t>=10⋅</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log</m:t>
                              </m:r>
                            </m:e>
                            <m:sub>
                              <m:r>
                                <a:rPr lang="en-US" sz="2000">
                                  <a:latin typeface="Cambria Math" panose="02040503050406030204" pitchFamily="18" charset="0"/>
                                </a:rPr>
                                <m:t>10</m:t>
                              </m:r>
                            </m:sub>
                          </m:sSub>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𝑀𝐴</m:t>
                                  </m:r>
                                  <m:sSubSup>
                                    <m:sSubSupPr>
                                      <m:ctrlPr>
                                        <a:rPr lang="en-US" sz="2000" i="1">
                                          <a:latin typeface="Cambria Math" panose="02040503050406030204" pitchFamily="18" charset="0"/>
                                        </a:rPr>
                                      </m:ctrlPr>
                                    </m:sSubSupPr>
                                    <m:e>
                                      <m:r>
                                        <a:rPr lang="en-US" sz="2000" i="1">
                                          <a:latin typeface="Cambria Math" panose="02040503050406030204" pitchFamily="18" charset="0"/>
                                        </a:rPr>
                                        <m:t>𝑋</m:t>
                                      </m:r>
                                    </m:e>
                                    <m:sub>
                                      <m:r>
                                        <a:rPr lang="en-US" sz="2000" i="1">
                                          <a:latin typeface="Cambria Math" panose="02040503050406030204" pitchFamily="18" charset="0"/>
                                        </a:rPr>
                                        <m:t>𝐼</m:t>
                                      </m:r>
                                    </m:sub>
                                    <m:sup>
                                      <m:r>
                                        <a:rPr lang="en-US" sz="2000">
                                          <a:latin typeface="Cambria Math" panose="02040503050406030204" pitchFamily="18" charset="0"/>
                                        </a:rPr>
                                        <m:t>2</m:t>
                                      </m:r>
                                    </m:sup>
                                  </m:sSubSup>
                                </m:num>
                                <m:den>
                                  <m:r>
                                    <a:rPr lang="en-US" sz="2000" i="1">
                                      <a:latin typeface="Cambria Math" panose="02040503050406030204" pitchFamily="18" charset="0"/>
                                    </a:rPr>
                                    <m:t>𝑀𝑆𝐸</m:t>
                                  </m:r>
                                </m:den>
                              </m:f>
                            </m:e>
                          </m:d>
                        </m:e>
                      </m:func>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2631177" y="2095307"/>
                <a:ext cx="3296095" cy="79496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376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09411-9D16-4F6E-8E15-872FC29C389E}"/>
              </a:ext>
            </a:extLst>
          </p:cNvPr>
          <p:cNvSpPr>
            <a:spLocks noGrp="1"/>
          </p:cNvSpPr>
          <p:nvPr>
            <p:ph type="body" idx="1"/>
          </p:nvPr>
        </p:nvSpPr>
        <p:spPr/>
        <p:txBody>
          <a:bodyPr>
            <a:normAutofit/>
          </a:bodyPr>
          <a:lstStyle/>
          <a:p>
            <a:pPr>
              <a:buFont typeface="Arial" panose="020B0604020202020204" pitchFamily="34" charset="0"/>
              <a:buChar char="•"/>
            </a:pPr>
            <a:r>
              <a:rPr lang="en-US" sz="1600" dirty="0">
                <a:solidFill>
                  <a:schemeClr val="tx1"/>
                </a:solidFill>
              </a:rPr>
              <a:t>It measures the similarity between two images.</a:t>
            </a:r>
          </a:p>
          <a:p>
            <a:pPr>
              <a:spcBef>
                <a:spcPts val="1200"/>
              </a:spcBef>
              <a:buFont typeface="Arial" panose="020B0604020202020204" pitchFamily="34" charset="0"/>
              <a:buChar char="•"/>
            </a:pPr>
            <a:r>
              <a:rPr lang="en-US" sz="1600" dirty="0">
                <a:solidFill>
                  <a:schemeClr val="tx1"/>
                </a:solidFill>
              </a:rPr>
              <a:t>SSIM can be expressed through these three terms as:</a:t>
            </a:r>
          </a:p>
          <a:p>
            <a:pPr lvl="1">
              <a:spcBef>
                <a:spcPts val="600"/>
              </a:spcBef>
            </a:pPr>
            <a:r>
              <a:rPr lang="en-US" sz="1400" dirty="0">
                <a:solidFill>
                  <a:schemeClr val="tx1"/>
                </a:solidFill>
              </a:rPr>
              <a:t>L is the luminance (used to compare the brightness between two images)</a:t>
            </a:r>
          </a:p>
          <a:p>
            <a:pPr lvl="1">
              <a:spcBef>
                <a:spcPts val="600"/>
              </a:spcBef>
            </a:pPr>
            <a:r>
              <a:rPr lang="en-US" sz="1400" dirty="0">
                <a:solidFill>
                  <a:schemeClr val="tx1"/>
                </a:solidFill>
              </a:rPr>
              <a:t>C is the contrast (used to differ the ranges between the brightest and darkest region of two images)</a:t>
            </a:r>
          </a:p>
          <a:p>
            <a:pPr lvl="1">
              <a:spcBef>
                <a:spcPts val="600"/>
              </a:spcBef>
            </a:pPr>
            <a:r>
              <a:rPr lang="en-US" sz="1400" dirty="0">
                <a:solidFill>
                  <a:schemeClr val="tx1"/>
                </a:solidFill>
              </a:rPr>
              <a:t>S is the structure (used to compare the local luminance pattern between two images to find the similarity of the images) and α, β and γ are the positive constants.</a:t>
            </a:r>
          </a:p>
          <a:p>
            <a:endParaRPr lang="en-US" sz="1600" dirty="0"/>
          </a:p>
        </p:txBody>
      </p:sp>
      <p:sp>
        <p:nvSpPr>
          <p:cNvPr id="2" name="Title 1">
            <a:extLst>
              <a:ext uri="{FF2B5EF4-FFF2-40B4-BE49-F238E27FC236}">
                <a16:creationId xmlns:a16="http://schemas.microsoft.com/office/drawing/2014/main" id="{761F452A-0186-4F13-9CB0-24091814E36F}"/>
              </a:ext>
            </a:extLst>
          </p:cNvPr>
          <p:cNvSpPr>
            <a:spLocks noGrp="1"/>
          </p:cNvSpPr>
          <p:nvPr>
            <p:ph type="title"/>
          </p:nvPr>
        </p:nvSpPr>
        <p:spPr/>
        <p:txBody>
          <a:bodyPr>
            <a:normAutofit/>
          </a:bodyPr>
          <a:lstStyle/>
          <a:p>
            <a:r>
              <a:rPr lang="en-US" dirty="0"/>
              <a:t>Structure Similarity Index Method</a:t>
            </a:r>
          </a:p>
        </p:txBody>
      </p:sp>
      <mc:AlternateContent xmlns:mc="http://schemas.openxmlformats.org/markup-compatibility/2006" xmlns:a14="http://schemas.microsoft.com/office/drawing/2010/main">
        <mc:Choice Requires="a14">
          <p:sp>
            <p:nvSpPr>
              <p:cNvPr id="9" name="Rectangle 8"/>
              <p:cNvSpPr/>
              <p:nvPr/>
            </p:nvSpPr>
            <p:spPr>
              <a:xfrm>
                <a:off x="1943621" y="3871410"/>
                <a:ext cx="5487015" cy="422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SSI</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m:t>
                          </m:r>
                        </m:fName>
                        <m:e>
                          <m:r>
                            <a:rPr lang="en-US" sz="2000">
                              <a:latin typeface="Cambria Math" panose="02040503050406030204" pitchFamily="18" charset="0"/>
                            </a:rPr>
                            <m:t>(</m:t>
                          </m:r>
                        </m:e>
                      </m:func>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𝑦</m:t>
                      </m:r>
                      <m:r>
                        <a:rPr lang="en-US" sz="2000">
                          <a:latin typeface="Cambria Math" panose="02040503050406030204" pitchFamily="18" charset="0"/>
                        </a:rPr>
                        <m:t>)=[</m:t>
                      </m:r>
                      <m:r>
                        <a:rPr lang="en-US" sz="2000" i="1">
                          <a:latin typeface="Cambria Math" panose="02040503050406030204" pitchFamily="18" charset="0"/>
                        </a:rPr>
                        <m:t>𝑙</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𝑦</m:t>
                          </m:r>
                        </m:e>
                      </m:d>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i="1">
                              <a:latin typeface="Cambria Math" panose="02040503050406030204" pitchFamily="18" charset="0"/>
                            </a:rPr>
                            <m:t>𝛼</m:t>
                          </m:r>
                        </m:sup>
                      </m:sSup>
                      <m:r>
                        <a:rPr lang="en-US" sz="2000">
                          <a:latin typeface="Cambria Math" panose="02040503050406030204" pitchFamily="18" charset="0"/>
                        </a:rPr>
                        <m:t>⋅[</m:t>
                      </m:r>
                      <m:r>
                        <a:rPr lang="en-US" sz="2000" i="1">
                          <a:latin typeface="Cambria Math" panose="02040503050406030204" pitchFamily="18" charset="0"/>
                        </a:rPr>
                        <m:t>𝑐</m:t>
                      </m:r>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𝑦</m:t>
                      </m:r>
                      <m:r>
                        <a:rPr lang="en-US" sz="200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i="1">
                              <a:latin typeface="Cambria Math" panose="02040503050406030204" pitchFamily="18" charset="0"/>
                            </a:rPr>
                            <m:t>𝛽</m:t>
                          </m:r>
                        </m:sup>
                      </m:sSup>
                      <m:r>
                        <a:rPr lang="en-US" sz="2000" i="1" smtClean="0">
                          <a:latin typeface="Cambria Math" panose="02040503050406030204" pitchFamily="18" charset="0"/>
                        </a:rPr>
                        <m:t> </m:t>
                      </m:r>
                      <m:r>
                        <a:rPr lang="en-US" sz="2000">
                          <a:latin typeface="Cambria Math" panose="02040503050406030204" pitchFamily="18" charset="0"/>
                        </a:rPr>
                        <m:t>⋅[</m:t>
                      </m:r>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𝑦</m:t>
                      </m:r>
                      <m:r>
                        <a:rPr lang="en-US" sz="200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i="1">
                              <a:latin typeface="Cambria Math" panose="02040503050406030204" pitchFamily="18" charset="0"/>
                            </a:rPr>
                            <m:t>𝛾</m:t>
                          </m:r>
                        </m:sup>
                      </m:sSup>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943621" y="3871410"/>
                <a:ext cx="5487015" cy="422552"/>
              </a:xfrm>
              <a:prstGeom prst="rect">
                <a:avLst/>
              </a:prstGeom>
              <a:blipFill>
                <a:blip r:embed="rId2"/>
                <a:stretch>
                  <a:fillRect b="-15942"/>
                </a:stretch>
              </a:blipFill>
            </p:spPr>
            <p:txBody>
              <a:bodyPr/>
              <a:lstStyle/>
              <a:p>
                <a:r>
                  <a:rPr lang="en-US">
                    <a:noFill/>
                  </a:rPr>
                  <a:t> </a:t>
                </a:r>
              </a:p>
            </p:txBody>
          </p:sp>
        </mc:Fallback>
      </mc:AlternateContent>
    </p:spTree>
    <p:extLst>
      <p:ext uri="{BB962C8B-B14F-4D97-AF65-F5344CB8AC3E}">
        <p14:creationId xmlns:p14="http://schemas.microsoft.com/office/powerpoint/2010/main" val="156022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Testing Datasets</a:t>
            </a:r>
            <a:endParaRPr dirty="0"/>
          </a:p>
        </p:txBody>
      </p:sp>
    </p:spTree>
    <p:extLst>
      <p:ext uri="{BB962C8B-B14F-4D97-AF65-F5344CB8AC3E}">
        <p14:creationId xmlns:p14="http://schemas.microsoft.com/office/powerpoint/2010/main" val="21561756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a:t>T</a:t>
            </a:r>
            <a:r>
              <a:rPr lang="en-US" sz="1600" dirty="0" smtClean="0"/>
              <a:t>he </a:t>
            </a:r>
            <a:r>
              <a:rPr lang="en-US" sz="1600" dirty="0"/>
              <a:t>testing LR </a:t>
            </a:r>
            <a:r>
              <a:rPr lang="en-US" sz="1600" dirty="0" smtClean="0"/>
              <a:t>images were generated </a:t>
            </a:r>
            <a:r>
              <a:rPr lang="en-US" sz="1600" dirty="0"/>
              <a:t>by down-sampling HR images with scaling factors (</a:t>
            </a:r>
            <a:r>
              <a:rPr lang="en-US" sz="1600" dirty="0" smtClean="0"/>
              <a:t>x2, x4) </a:t>
            </a:r>
            <a:r>
              <a:rPr lang="en-US" sz="1600" dirty="0"/>
              <a:t>using </a:t>
            </a:r>
            <a:r>
              <a:rPr lang="en-US" sz="1600" dirty="0" err="1"/>
              <a:t>bicubic</a:t>
            </a:r>
            <a:r>
              <a:rPr lang="en-US" sz="1600" dirty="0"/>
              <a:t> interpolation</a:t>
            </a:r>
          </a:p>
          <a:p>
            <a:pPr>
              <a:spcBef>
                <a:spcPts val="1200"/>
              </a:spcBef>
              <a:buFont typeface="Arial" panose="020B0604020202020204" pitchFamily="34" charset="0"/>
              <a:buChar char="•"/>
            </a:pPr>
            <a:r>
              <a:rPr lang="en-US" sz="1600" dirty="0" smtClean="0"/>
              <a:t>4 datasets for testing: </a:t>
            </a:r>
            <a:endParaRPr lang="en-US" sz="1600" dirty="0"/>
          </a:p>
        </p:txBody>
      </p:sp>
      <p:sp>
        <p:nvSpPr>
          <p:cNvPr id="3" name="Title 2"/>
          <p:cNvSpPr>
            <a:spLocks noGrp="1"/>
          </p:cNvSpPr>
          <p:nvPr>
            <p:ph type="title"/>
          </p:nvPr>
        </p:nvSpPr>
        <p:spPr/>
        <p:txBody>
          <a:bodyPr/>
          <a:lstStyle/>
          <a:p>
            <a:r>
              <a:rPr lang="en-US" dirty="0" smtClean="0"/>
              <a:t>Testing Datasets</a:t>
            </a:r>
            <a:endParaRPr lang="en-US" dirty="0"/>
          </a:p>
        </p:txBody>
      </p:sp>
      <p:sp>
        <p:nvSpPr>
          <p:cNvPr id="4" name="Rounded Rectangle 3"/>
          <p:cNvSpPr/>
          <p:nvPr/>
        </p:nvSpPr>
        <p:spPr>
          <a:xfrm>
            <a:off x="1476206" y="2545628"/>
            <a:ext cx="2378821" cy="695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Set5 Dataset</a:t>
            </a:r>
            <a:endParaRPr lang="en-US" dirty="0"/>
          </a:p>
        </p:txBody>
      </p:sp>
      <p:sp>
        <p:nvSpPr>
          <p:cNvPr id="5" name="Rounded Rectangle 4"/>
          <p:cNvSpPr/>
          <p:nvPr/>
        </p:nvSpPr>
        <p:spPr>
          <a:xfrm>
            <a:off x="1476206" y="3533519"/>
            <a:ext cx="2378821" cy="68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Medical Dataset</a:t>
            </a:r>
            <a:endParaRPr lang="en-US" dirty="0"/>
          </a:p>
        </p:txBody>
      </p:sp>
      <p:sp>
        <p:nvSpPr>
          <p:cNvPr id="6" name="Rounded Rectangle 5"/>
          <p:cNvSpPr/>
          <p:nvPr/>
        </p:nvSpPr>
        <p:spPr>
          <a:xfrm>
            <a:off x="4435817" y="2545628"/>
            <a:ext cx="2378822" cy="695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Set14 Dataset</a:t>
            </a:r>
            <a:endParaRPr lang="en-US" dirty="0"/>
          </a:p>
        </p:txBody>
      </p:sp>
      <p:sp>
        <p:nvSpPr>
          <p:cNvPr id="7" name="Rounded Rectangle 6"/>
          <p:cNvSpPr/>
          <p:nvPr/>
        </p:nvSpPr>
        <p:spPr>
          <a:xfrm>
            <a:off x="4435817" y="3533520"/>
            <a:ext cx="2378822" cy="68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Project’s Dataset</a:t>
            </a:r>
            <a:endParaRPr lang="en-US" dirty="0"/>
          </a:p>
        </p:txBody>
      </p:sp>
    </p:spTree>
    <p:extLst>
      <p:ext uri="{BB962C8B-B14F-4D97-AF65-F5344CB8AC3E}">
        <p14:creationId xmlns:p14="http://schemas.microsoft.com/office/powerpoint/2010/main" val="4252505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a:spcBef>
                <a:spcPts val="600"/>
              </a:spcBef>
              <a:buFont typeface="Arial" panose="020B0604020202020204" pitchFamily="34" charset="0"/>
              <a:buChar char="•"/>
            </a:pPr>
            <a:r>
              <a:rPr lang="en-US" sz="1600" dirty="0"/>
              <a:t>T</a:t>
            </a:r>
            <a:r>
              <a:rPr lang="en-US" sz="1600" dirty="0" smtClean="0"/>
              <a:t>wo </a:t>
            </a:r>
            <a:r>
              <a:rPr lang="en-US" sz="1600" dirty="0"/>
              <a:t>widely used benchmark datasets: Set5, Set14. </a:t>
            </a:r>
            <a:endParaRPr lang="en-US" sz="1600" dirty="0" smtClean="0"/>
          </a:p>
          <a:p>
            <a:pPr>
              <a:spcBef>
                <a:spcPts val="600"/>
              </a:spcBef>
              <a:buFont typeface="Arial" panose="020B0604020202020204" pitchFamily="34" charset="0"/>
              <a:buChar char="•"/>
            </a:pPr>
            <a:r>
              <a:rPr lang="en-US" sz="1600" dirty="0" smtClean="0"/>
              <a:t>A created </a:t>
            </a:r>
            <a:r>
              <a:rPr lang="en-US" sz="1600" dirty="0"/>
              <a:t>dataset which consists of nature, and detailed images.</a:t>
            </a:r>
          </a:p>
          <a:p>
            <a:pPr>
              <a:spcBef>
                <a:spcPts val="600"/>
              </a:spcBef>
              <a:buFont typeface="Arial" panose="020B0604020202020204" pitchFamily="34" charset="0"/>
              <a:buChar char="•"/>
            </a:pPr>
            <a:r>
              <a:rPr lang="en-US" sz="1600" dirty="0" smtClean="0"/>
              <a:t>A created medical </a:t>
            </a:r>
            <a:r>
              <a:rPr lang="en-US" sz="1600" dirty="0"/>
              <a:t>dataset.</a:t>
            </a:r>
          </a:p>
          <a:p>
            <a:pPr>
              <a:spcBef>
                <a:spcPts val="600"/>
              </a:spcBef>
              <a:buFont typeface="Arial" panose="020B0604020202020204" pitchFamily="34" charset="0"/>
              <a:buChar char="•"/>
            </a:pPr>
            <a:r>
              <a:rPr lang="en-US" sz="1600" dirty="0"/>
              <a:t>We computed peak signal-to-noise ratio(PSNR) and structural similarity (SSIM) to measure the quality of super resolution images. </a:t>
            </a:r>
          </a:p>
          <a:p>
            <a:endParaRPr lang="en-US" dirty="0"/>
          </a:p>
        </p:txBody>
      </p:sp>
      <p:sp>
        <p:nvSpPr>
          <p:cNvPr id="3" name="Title 2"/>
          <p:cNvSpPr>
            <a:spLocks noGrp="1"/>
          </p:cNvSpPr>
          <p:nvPr>
            <p:ph type="title"/>
          </p:nvPr>
        </p:nvSpPr>
        <p:spPr/>
        <p:txBody>
          <a:bodyPr/>
          <a:lstStyle/>
          <a:p>
            <a:r>
              <a:rPr lang="en-US" dirty="0" smtClean="0"/>
              <a:t>Testing Datasets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41203970"/>
              </p:ext>
            </p:extLst>
          </p:nvPr>
        </p:nvGraphicFramePr>
        <p:xfrm>
          <a:off x="477983" y="3376468"/>
          <a:ext cx="8260770" cy="1259840"/>
        </p:xfrm>
        <a:graphic>
          <a:graphicData uri="http://schemas.openxmlformats.org/drawingml/2006/table">
            <a:tbl>
              <a:tblPr firstRow="1" bandRow="1">
                <a:tableStyleId>{5940675A-B579-460E-94D1-54222C63F5DA}</a:tableStyleId>
              </a:tblPr>
              <a:tblGrid>
                <a:gridCol w="1652154">
                  <a:extLst>
                    <a:ext uri="{9D8B030D-6E8A-4147-A177-3AD203B41FA5}">
                      <a16:colId xmlns:a16="http://schemas.microsoft.com/office/drawing/2014/main" val="2920224343"/>
                    </a:ext>
                  </a:extLst>
                </a:gridCol>
                <a:gridCol w="1652154">
                  <a:extLst>
                    <a:ext uri="{9D8B030D-6E8A-4147-A177-3AD203B41FA5}">
                      <a16:colId xmlns:a16="http://schemas.microsoft.com/office/drawing/2014/main" val="1711842896"/>
                    </a:ext>
                  </a:extLst>
                </a:gridCol>
                <a:gridCol w="1652154">
                  <a:extLst>
                    <a:ext uri="{9D8B030D-6E8A-4147-A177-3AD203B41FA5}">
                      <a16:colId xmlns:a16="http://schemas.microsoft.com/office/drawing/2014/main" val="4033615022"/>
                    </a:ext>
                  </a:extLst>
                </a:gridCol>
                <a:gridCol w="1652154">
                  <a:extLst>
                    <a:ext uri="{9D8B030D-6E8A-4147-A177-3AD203B41FA5}">
                      <a16:colId xmlns:a16="http://schemas.microsoft.com/office/drawing/2014/main" val="755480387"/>
                    </a:ext>
                  </a:extLst>
                </a:gridCol>
                <a:gridCol w="1652154">
                  <a:extLst>
                    <a:ext uri="{9D8B030D-6E8A-4147-A177-3AD203B41FA5}">
                      <a16:colId xmlns:a16="http://schemas.microsoft.com/office/drawing/2014/main" val="163138089"/>
                    </a:ext>
                  </a:extLst>
                </a:gridCol>
              </a:tblGrid>
              <a:tr h="370840">
                <a:tc>
                  <a:txBody>
                    <a:bodyPr/>
                    <a:lstStyle/>
                    <a:p>
                      <a:pPr algn="ctr"/>
                      <a:r>
                        <a:rPr lang="en-US" b="0" dirty="0" smtClean="0">
                          <a:solidFill>
                            <a:schemeClr val="tx2"/>
                          </a:solidFill>
                        </a:rPr>
                        <a:t>Datasets</a:t>
                      </a:r>
                      <a:endParaRPr lang="en-US" b="0" dirty="0">
                        <a:solidFill>
                          <a:schemeClr val="tx2"/>
                        </a:solidFill>
                      </a:endParaRPr>
                    </a:p>
                  </a:txBody>
                  <a:tcPr anchor="ctr">
                    <a:solidFill>
                      <a:schemeClr val="bg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tx2"/>
                          </a:solidFill>
                          <a:latin typeface="+mn-lt"/>
                          <a:ea typeface="+mn-ea"/>
                          <a:cs typeface="+mn-cs"/>
                          <a:sym typeface="Arial"/>
                        </a:rPr>
                        <a:t>Set5</a:t>
                      </a:r>
                      <a:endParaRPr lang="en-US" sz="1400" b="0" i="0" u="none" strike="noStrike" cap="none" dirty="0">
                        <a:solidFill>
                          <a:schemeClr val="tx2"/>
                        </a:solidFill>
                        <a:latin typeface="+mn-lt"/>
                        <a:ea typeface="+mn-ea"/>
                        <a:cs typeface="+mn-cs"/>
                        <a:sym typeface="Arial"/>
                      </a:endParaRPr>
                    </a:p>
                  </a:txBody>
                  <a:tcPr anchor="ctr">
                    <a:solidFill>
                      <a:schemeClr val="bg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tx2"/>
                          </a:solidFill>
                          <a:latin typeface="+mn-lt"/>
                          <a:ea typeface="+mn-ea"/>
                          <a:cs typeface="+mn-cs"/>
                          <a:sym typeface="Arial"/>
                        </a:rPr>
                        <a:t>Set14</a:t>
                      </a:r>
                      <a:endParaRPr lang="en-US" sz="1400" b="0" i="0" u="none" strike="noStrike" cap="none" dirty="0">
                        <a:solidFill>
                          <a:schemeClr val="tx2"/>
                        </a:solidFill>
                        <a:latin typeface="+mn-lt"/>
                        <a:ea typeface="+mn-ea"/>
                        <a:cs typeface="+mn-cs"/>
                        <a:sym typeface="Arial"/>
                      </a:endParaRPr>
                    </a:p>
                  </a:txBody>
                  <a:tcPr anchor="ctr">
                    <a:solidFill>
                      <a:schemeClr val="bg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tx2"/>
                          </a:solidFill>
                          <a:latin typeface="+mn-lt"/>
                          <a:ea typeface="+mn-ea"/>
                          <a:cs typeface="+mn-cs"/>
                          <a:sym typeface="Arial"/>
                        </a:rPr>
                        <a:t>Medical</a:t>
                      </a:r>
                      <a:endParaRPr lang="en-US" sz="1400" b="0" i="0" u="none" strike="noStrike" cap="none" dirty="0">
                        <a:solidFill>
                          <a:schemeClr val="tx2"/>
                        </a:solidFill>
                        <a:latin typeface="+mn-lt"/>
                        <a:ea typeface="+mn-ea"/>
                        <a:cs typeface="+mn-cs"/>
                        <a:sym typeface="Arial"/>
                      </a:endParaRPr>
                    </a:p>
                  </a:txBody>
                  <a:tcPr anchor="ctr">
                    <a:solidFill>
                      <a:schemeClr val="bg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tx2"/>
                          </a:solidFill>
                          <a:latin typeface="+mn-lt"/>
                          <a:ea typeface="+mn-ea"/>
                          <a:cs typeface="+mn-cs"/>
                          <a:sym typeface="Arial"/>
                        </a:rPr>
                        <a:t>Project</a:t>
                      </a:r>
                      <a:endParaRPr lang="en-US" sz="1400" b="0" i="0" u="none" strike="noStrike" cap="none" dirty="0">
                        <a:solidFill>
                          <a:schemeClr val="tx2"/>
                        </a:solidFill>
                        <a:latin typeface="+mn-lt"/>
                        <a:ea typeface="+mn-ea"/>
                        <a:cs typeface="+mn-cs"/>
                        <a:sym typeface="Arial"/>
                      </a:endParaRPr>
                    </a:p>
                  </a:txBody>
                  <a:tcPr anchor="ctr">
                    <a:solidFill>
                      <a:schemeClr val="bg2"/>
                    </a:solidFill>
                  </a:tcPr>
                </a:tc>
                <a:extLst>
                  <a:ext uri="{0D108BD9-81ED-4DB2-BD59-A6C34878D82A}">
                    <a16:rowId xmlns:a16="http://schemas.microsoft.com/office/drawing/2014/main" val="4138280311"/>
                  </a:ext>
                </a:extLst>
              </a:tr>
              <a:tr h="370840">
                <a:tc>
                  <a:txBody>
                    <a:bodyPr/>
                    <a:lstStyle/>
                    <a:p>
                      <a:pPr algn="ctr"/>
                      <a:r>
                        <a:rPr lang="en-US" dirty="0" smtClean="0">
                          <a:solidFill>
                            <a:schemeClr val="tx2"/>
                          </a:solidFill>
                        </a:rPr>
                        <a:t>No.</a:t>
                      </a:r>
                      <a:r>
                        <a:rPr lang="en-US" baseline="0" dirty="0" smtClean="0">
                          <a:solidFill>
                            <a:schemeClr val="tx2"/>
                          </a:solidFill>
                        </a:rPr>
                        <a:t> of Images</a:t>
                      </a:r>
                      <a:endParaRPr lang="en-US" dirty="0">
                        <a:solidFill>
                          <a:schemeClr val="tx2"/>
                        </a:solidFill>
                      </a:endParaRPr>
                    </a:p>
                  </a:txBody>
                  <a:tcPr anchor="ctr">
                    <a:solidFill>
                      <a:schemeClr val="bg2"/>
                    </a:solidFill>
                  </a:tcPr>
                </a:tc>
                <a:tc>
                  <a:txBody>
                    <a:bodyPr/>
                    <a:lstStyle/>
                    <a:p>
                      <a:pPr algn="ctr"/>
                      <a:r>
                        <a:rPr lang="en-US" dirty="0" smtClean="0"/>
                        <a:t>5</a:t>
                      </a:r>
                      <a:endParaRPr lang="en-US" dirty="0"/>
                    </a:p>
                  </a:txBody>
                  <a:tcPr anchor="ctr"/>
                </a:tc>
                <a:tc>
                  <a:txBody>
                    <a:bodyPr/>
                    <a:lstStyle/>
                    <a:p>
                      <a:pPr algn="ctr"/>
                      <a:r>
                        <a:rPr lang="en-US" dirty="0" smtClean="0"/>
                        <a:t>14</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8</a:t>
                      </a:r>
                      <a:endParaRPr lang="en-US" dirty="0"/>
                    </a:p>
                  </a:txBody>
                  <a:tcPr anchor="ctr"/>
                </a:tc>
                <a:extLst>
                  <a:ext uri="{0D108BD9-81ED-4DB2-BD59-A6C34878D82A}">
                    <a16:rowId xmlns:a16="http://schemas.microsoft.com/office/drawing/2014/main" val="846215859"/>
                  </a:ext>
                </a:extLst>
              </a:tr>
              <a:tr h="370840">
                <a:tc>
                  <a:txBody>
                    <a:bodyPr/>
                    <a:lstStyle/>
                    <a:p>
                      <a:pPr algn="ctr"/>
                      <a:r>
                        <a:rPr lang="en-US" dirty="0" smtClean="0">
                          <a:solidFill>
                            <a:schemeClr val="tx2"/>
                          </a:solidFill>
                        </a:rPr>
                        <a:t>Size of images</a:t>
                      </a:r>
                      <a:endParaRPr lang="en-US" dirty="0">
                        <a:solidFill>
                          <a:schemeClr val="tx2"/>
                        </a:solidFill>
                      </a:endParaRPr>
                    </a:p>
                  </a:txBody>
                  <a:tcPr anchor="ctr">
                    <a:solidFill>
                      <a:schemeClr val="bg2"/>
                    </a:solidFill>
                  </a:tcPr>
                </a:tc>
                <a:tc>
                  <a:txBody>
                    <a:bodyPr/>
                    <a:lstStyle/>
                    <a:p>
                      <a:pPr algn="ctr"/>
                      <a:r>
                        <a:rPr lang="en-US" sz="1400" b="0" i="0" u="none" strike="noStrike" cap="none" dirty="0" smtClean="0">
                          <a:solidFill>
                            <a:schemeClr val="tx1"/>
                          </a:solidFill>
                          <a:effectLst/>
                          <a:latin typeface="+mn-lt"/>
                          <a:ea typeface="+mn-ea"/>
                          <a:cs typeface="+mn-cs"/>
                          <a:sym typeface="Arial"/>
                        </a:rPr>
                        <a:t>From (256,256)  To (512,512)</a:t>
                      </a:r>
                      <a:endParaRPr lang="en-US" sz="1400" b="0" i="0" u="none" strike="noStrike" cap="none" dirty="0">
                        <a:solidFill>
                          <a:schemeClr val="tx1"/>
                        </a:solidFill>
                        <a:effectLst/>
                        <a:latin typeface="+mn-lt"/>
                        <a:ea typeface="+mn-ea"/>
                        <a:cs typeface="+mn-cs"/>
                        <a:sym typeface="Arial"/>
                      </a:endParaRPr>
                    </a:p>
                  </a:txBody>
                  <a:tcPr anchor="ctr"/>
                </a:tc>
                <a:tc>
                  <a:txBody>
                    <a:bodyPr/>
                    <a:lstStyle/>
                    <a:p>
                      <a:pPr algn="ctr"/>
                      <a:r>
                        <a:rPr lang="en-US" sz="1400" b="0" i="0" u="none" strike="noStrike" cap="none" dirty="0" smtClean="0">
                          <a:solidFill>
                            <a:schemeClr val="tx1"/>
                          </a:solidFill>
                          <a:effectLst/>
                          <a:latin typeface="+mn-lt"/>
                          <a:ea typeface="+mn-ea"/>
                          <a:cs typeface="+mn-cs"/>
                          <a:sym typeface="Arial"/>
                        </a:rPr>
                        <a:t>From (276, 276) To (656,720)</a:t>
                      </a:r>
                      <a:endParaRPr lang="en-US" dirty="0">
                        <a:solidFill>
                          <a:schemeClr val="tx2"/>
                        </a:solidFill>
                      </a:endParaRPr>
                    </a:p>
                  </a:txBody>
                  <a:tcPr anchor="ctr"/>
                </a:tc>
                <a:tc>
                  <a:txBody>
                    <a:bodyPr/>
                    <a:lstStyle/>
                    <a:p>
                      <a:pPr algn="ctr"/>
                      <a:r>
                        <a:rPr lang="en-US" sz="1400" b="0" i="0" u="none" strike="noStrike" cap="none" dirty="0" smtClean="0">
                          <a:solidFill>
                            <a:schemeClr val="tx1"/>
                          </a:solidFill>
                          <a:effectLst/>
                          <a:latin typeface="+mn-lt"/>
                          <a:ea typeface="+mn-ea"/>
                          <a:cs typeface="+mn-cs"/>
                          <a:sym typeface="Arial"/>
                        </a:rPr>
                        <a:t>From (796, 824) To (1312, 1080)</a:t>
                      </a:r>
                      <a:endParaRPr lang="en-US" sz="1400" b="0" i="0" u="none" strike="noStrike" cap="none" dirty="0">
                        <a:solidFill>
                          <a:schemeClr val="tx1"/>
                        </a:solidFill>
                        <a:effectLst/>
                        <a:latin typeface="+mn-lt"/>
                        <a:ea typeface="+mn-ea"/>
                        <a:cs typeface="+mn-cs"/>
                        <a:sym typeface="Arial"/>
                      </a:endParaRPr>
                    </a:p>
                  </a:txBody>
                  <a:tcPr anchor="ctr"/>
                </a:tc>
                <a:tc>
                  <a:txBody>
                    <a:bodyPr/>
                    <a:lstStyle/>
                    <a:p>
                      <a:pPr algn="ctr"/>
                      <a:r>
                        <a:rPr lang="en-US" sz="1400" b="0" i="0" u="none" strike="noStrike" cap="none" dirty="0" smtClean="0">
                          <a:solidFill>
                            <a:schemeClr val="tx1"/>
                          </a:solidFill>
                          <a:effectLst/>
                          <a:latin typeface="+mn-lt"/>
                          <a:ea typeface="+mn-ea"/>
                          <a:cs typeface="+mn-cs"/>
                          <a:sym typeface="Arial"/>
                        </a:rPr>
                        <a:t>From (1920, 1080) </a:t>
                      </a:r>
                    </a:p>
                    <a:p>
                      <a:pPr algn="ctr"/>
                      <a:r>
                        <a:rPr lang="en-US" sz="1400" b="0" i="0" u="none" strike="noStrike" cap="none" dirty="0" smtClean="0">
                          <a:solidFill>
                            <a:schemeClr val="tx1"/>
                          </a:solidFill>
                          <a:effectLst/>
                          <a:latin typeface="+mn-lt"/>
                          <a:ea typeface="+mn-ea"/>
                          <a:cs typeface="+mn-cs"/>
                          <a:sym typeface="Arial"/>
                        </a:rPr>
                        <a:t>To (4624, 3468)</a:t>
                      </a:r>
                      <a:endParaRPr lang="en-US" dirty="0">
                        <a:solidFill>
                          <a:schemeClr val="tx2"/>
                        </a:solidFill>
                      </a:endParaRPr>
                    </a:p>
                  </a:txBody>
                  <a:tcPr anchor="ctr"/>
                </a:tc>
                <a:extLst>
                  <a:ext uri="{0D108BD9-81ED-4DB2-BD59-A6C34878D82A}">
                    <a16:rowId xmlns:a16="http://schemas.microsoft.com/office/drawing/2014/main" val="4151906266"/>
                  </a:ext>
                </a:extLst>
              </a:tr>
            </a:tbl>
          </a:graphicData>
        </a:graphic>
      </p:graphicFrame>
    </p:spTree>
    <p:extLst>
      <p:ext uri="{BB962C8B-B14F-4D97-AF65-F5344CB8AC3E}">
        <p14:creationId xmlns:p14="http://schemas.microsoft.com/office/powerpoint/2010/main" val="4269241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Results</a:t>
            </a:r>
            <a:endParaRPr dirty="0"/>
          </a:p>
        </p:txBody>
      </p:sp>
    </p:spTree>
    <p:extLst>
      <p:ext uri="{BB962C8B-B14F-4D97-AF65-F5344CB8AC3E}">
        <p14:creationId xmlns:p14="http://schemas.microsoft.com/office/powerpoint/2010/main" val="456987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The performance can be assessed in 3 factors </a:t>
            </a:r>
            <a:endParaRPr lang="en-US" sz="1600" dirty="0" smtClean="0"/>
          </a:p>
        </p:txBody>
      </p:sp>
      <p:sp>
        <p:nvSpPr>
          <p:cNvPr id="3" name="Title 2"/>
          <p:cNvSpPr>
            <a:spLocks noGrp="1"/>
          </p:cNvSpPr>
          <p:nvPr>
            <p:ph type="title"/>
          </p:nvPr>
        </p:nvSpPr>
        <p:spPr/>
        <p:txBody>
          <a:bodyPr/>
          <a:lstStyle/>
          <a:p>
            <a:r>
              <a:rPr lang="en-US" dirty="0" smtClean="0"/>
              <a:t>Results</a:t>
            </a:r>
            <a:endParaRPr lang="en-US" dirty="0"/>
          </a:p>
        </p:txBody>
      </p:sp>
      <p:grpSp>
        <p:nvGrpSpPr>
          <p:cNvPr id="4" name="Group 3"/>
          <p:cNvGrpSpPr/>
          <p:nvPr/>
        </p:nvGrpSpPr>
        <p:grpSpPr>
          <a:xfrm>
            <a:off x="1000721" y="1958416"/>
            <a:ext cx="2646489" cy="514800"/>
            <a:chOff x="0" y="48469"/>
            <a:chExt cx="5148482" cy="514800"/>
          </a:xfrm>
        </p:grpSpPr>
        <p:sp>
          <p:nvSpPr>
            <p:cNvPr id="5" name="Rounded Rectangle 4"/>
            <p:cNvSpPr/>
            <p:nvPr/>
          </p:nvSpPr>
          <p:spPr>
            <a:xfrm>
              <a:off x="0" y="4846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25130" y="7359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Objectively</a:t>
              </a:r>
              <a:endParaRPr lang="en-US" sz="2200" kern="1200" dirty="0"/>
            </a:p>
          </p:txBody>
        </p:sp>
      </p:grpSp>
      <p:grpSp>
        <p:nvGrpSpPr>
          <p:cNvPr id="7" name="Group 6"/>
          <p:cNvGrpSpPr/>
          <p:nvPr/>
        </p:nvGrpSpPr>
        <p:grpSpPr>
          <a:xfrm>
            <a:off x="987803" y="2675783"/>
            <a:ext cx="2608442" cy="514800"/>
            <a:chOff x="0" y="626629"/>
            <a:chExt cx="5148482" cy="514800"/>
          </a:xfrm>
        </p:grpSpPr>
        <p:sp>
          <p:nvSpPr>
            <p:cNvPr id="8" name="Rounded Rectangle 7"/>
            <p:cNvSpPr/>
            <p:nvPr/>
          </p:nvSpPr>
          <p:spPr>
            <a:xfrm>
              <a:off x="0" y="62662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6"/>
            <p:cNvSpPr txBox="1"/>
            <p:nvPr/>
          </p:nvSpPr>
          <p:spPr>
            <a:xfrm>
              <a:off x="25130" y="65175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Subjectively</a:t>
              </a:r>
              <a:endParaRPr lang="en-US" sz="2200" kern="1200" dirty="0"/>
            </a:p>
          </p:txBody>
        </p:sp>
      </p:grpSp>
      <p:grpSp>
        <p:nvGrpSpPr>
          <p:cNvPr id="10" name="Group 9"/>
          <p:cNvGrpSpPr/>
          <p:nvPr/>
        </p:nvGrpSpPr>
        <p:grpSpPr>
          <a:xfrm>
            <a:off x="987803" y="3322749"/>
            <a:ext cx="2646489" cy="514800"/>
            <a:chOff x="0" y="626629"/>
            <a:chExt cx="5148482" cy="514800"/>
          </a:xfrm>
        </p:grpSpPr>
        <p:sp>
          <p:nvSpPr>
            <p:cNvPr id="11" name="Rounded Rectangle 10"/>
            <p:cNvSpPr/>
            <p:nvPr/>
          </p:nvSpPr>
          <p:spPr>
            <a:xfrm>
              <a:off x="0" y="62662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6"/>
            <p:cNvSpPr txBox="1"/>
            <p:nvPr/>
          </p:nvSpPr>
          <p:spPr>
            <a:xfrm>
              <a:off x="25130" y="651759"/>
              <a:ext cx="5098223"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Time of Processing</a:t>
              </a:r>
              <a:endParaRPr lang="en-US" sz="2200" kern="1200" dirty="0"/>
            </a:p>
          </p:txBody>
        </p:sp>
      </p:grpSp>
    </p:spTree>
    <p:extLst>
      <p:ext uri="{BB962C8B-B14F-4D97-AF65-F5344CB8AC3E}">
        <p14:creationId xmlns:p14="http://schemas.microsoft.com/office/powerpoint/2010/main" val="3894023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3882" y="398423"/>
            <a:ext cx="5870863" cy="3129300"/>
          </a:xfrm>
        </p:spPr>
        <p:txBody>
          <a:bodyPr/>
          <a:lstStyle/>
          <a:p>
            <a:r>
              <a:rPr lang="en-US" dirty="0" smtClean="0"/>
              <a:t>Objectively</a:t>
            </a:r>
            <a:endParaRPr lang="en-US" dirty="0"/>
          </a:p>
        </p:txBody>
      </p:sp>
    </p:spTree>
    <p:extLst>
      <p:ext uri="{BB962C8B-B14F-4D97-AF65-F5344CB8AC3E}">
        <p14:creationId xmlns:p14="http://schemas.microsoft.com/office/powerpoint/2010/main" val="1302673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1896127" cy="744000"/>
          </a:xfrm>
        </p:spPr>
        <p:txBody>
          <a:bodyPr/>
          <a:lstStyle/>
          <a:p>
            <a:pPr algn="ctr"/>
            <a:r>
              <a:rPr lang="en-US" dirty="0" smtClean="0"/>
              <a:t>Set5 Dataset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305282367"/>
              </p:ext>
            </p:extLst>
          </p:nvPr>
        </p:nvGraphicFramePr>
        <p:xfrm>
          <a:off x="3008382" y="442275"/>
          <a:ext cx="5782326" cy="4366884"/>
        </p:xfrm>
        <a:graphic>
          <a:graphicData uri="http://schemas.openxmlformats.org/drawingml/2006/table">
            <a:tbl>
              <a:tblPr firstRow="1" firstCol="1" bandRow="1">
                <a:tableStyleId>{5940675A-B579-460E-94D1-54222C63F5DA}</a:tableStyleId>
              </a:tblPr>
              <a:tblGrid>
                <a:gridCol w="732985">
                  <a:extLst>
                    <a:ext uri="{9D8B030D-6E8A-4147-A177-3AD203B41FA5}">
                      <a16:colId xmlns:a16="http://schemas.microsoft.com/office/drawing/2014/main" val="4290964364"/>
                    </a:ext>
                  </a:extLst>
                </a:gridCol>
                <a:gridCol w="1242199">
                  <a:extLst>
                    <a:ext uri="{9D8B030D-6E8A-4147-A177-3AD203B41FA5}">
                      <a16:colId xmlns:a16="http://schemas.microsoft.com/office/drawing/2014/main" val="881305541"/>
                    </a:ext>
                  </a:extLst>
                </a:gridCol>
                <a:gridCol w="1428995">
                  <a:extLst>
                    <a:ext uri="{9D8B030D-6E8A-4147-A177-3AD203B41FA5}">
                      <a16:colId xmlns:a16="http://schemas.microsoft.com/office/drawing/2014/main" val="3410535197"/>
                    </a:ext>
                  </a:extLst>
                </a:gridCol>
                <a:gridCol w="1298238">
                  <a:extLst>
                    <a:ext uri="{9D8B030D-6E8A-4147-A177-3AD203B41FA5}">
                      <a16:colId xmlns:a16="http://schemas.microsoft.com/office/drawing/2014/main" val="1527910045"/>
                    </a:ext>
                  </a:extLst>
                </a:gridCol>
                <a:gridCol w="1079909">
                  <a:extLst>
                    <a:ext uri="{9D8B030D-6E8A-4147-A177-3AD203B41FA5}">
                      <a16:colId xmlns:a16="http://schemas.microsoft.com/office/drawing/2014/main" val="3767365647"/>
                    </a:ext>
                  </a:extLst>
                </a:gridCol>
              </a:tblGrid>
              <a:tr h="140197">
                <a:tc rowSpan="2" gridSpan="2">
                  <a:txBody>
                    <a:bodyPr/>
                    <a:lstStyle/>
                    <a:p>
                      <a:pPr marL="6350" marR="41910" indent="-6350" algn="ctr">
                        <a:lnSpc>
                          <a:spcPct val="152000"/>
                        </a:lnSpc>
                        <a:spcBef>
                          <a:spcPts val="0"/>
                        </a:spcBef>
                        <a:spcAft>
                          <a:spcPts val="0"/>
                        </a:spcAft>
                      </a:pPr>
                      <a:r>
                        <a:rPr lang="en-US" sz="1200" dirty="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rowSpan="2" hMerge="1">
                  <a:txBody>
                    <a:bodyPr/>
                    <a:lstStyle/>
                    <a:p>
                      <a:endParaRPr lang="en-US"/>
                    </a:p>
                  </a:txBody>
                  <a:tcPr/>
                </a:tc>
                <a:tc gridSpan="3">
                  <a:txBody>
                    <a:bodyPr/>
                    <a:lstStyle/>
                    <a:p>
                      <a:pPr marL="6350" marR="41910" indent="-6350" algn="ctr">
                        <a:lnSpc>
                          <a:spcPct val="152000"/>
                        </a:lnSpc>
                        <a:spcBef>
                          <a:spcPts val="0"/>
                        </a:spcBef>
                        <a:spcAft>
                          <a:spcPts val="0"/>
                        </a:spcAft>
                      </a:pPr>
                      <a:r>
                        <a:rPr lang="en-US" sz="1200">
                          <a:solidFill>
                            <a:schemeClr val="tx2"/>
                          </a:solidFill>
                          <a:effectLst/>
                        </a:rPr>
                        <a:t>Scales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17435285"/>
                  </a:ext>
                </a:extLst>
              </a:tr>
              <a:tr h="140197">
                <a:tc gridSpan="2" vMerge="1">
                  <a:txBody>
                    <a:bodyPr/>
                    <a:lstStyle/>
                    <a:p>
                      <a:endParaRPr lang="en-US"/>
                    </a:p>
                  </a:txBody>
                  <a:tcPr/>
                </a:tc>
                <a:tc hMerge="1"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X2X2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extLst>
                  <a:ext uri="{0D108BD9-81ED-4DB2-BD59-A6C34878D82A}">
                    <a16:rowId xmlns:a16="http://schemas.microsoft.com/office/drawing/2014/main" val="4294884600"/>
                  </a:ext>
                </a:extLst>
              </a:tr>
              <a:tr h="299874">
                <a:tc rowSpan="8">
                  <a:txBody>
                    <a:bodyPr/>
                    <a:lstStyle/>
                    <a:p>
                      <a:pPr marL="78105" marR="41910" indent="-6350" algn="ctr">
                        <a:lnSpc>
                          <a:spcPct val="152000"/>
                        </a:lnSpc>
                        <a:spcBef>
                          <a:spcPts val="0"/>
                        </a:spcBef>
                        <a:spcAft>
                          <a:spcPts val="0"/>
                        </a:spcAft>
                      </a:pPr>
                      <a:r>
                        <a:rPr lang="en-US" sz="1200" dirty="0">
                          <a:solidFill>
                            <a:schemeClr val="tx2"/>
                          </a:solidFill>
                          <a:effectLst/>
                        </a:rPr>
                        <a:t>Implemented 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a:solidFill>
                            <a:schemeClr val="tx2"/>
                          </a:solidFill>
                          <a:effectLst/>
                        </a:rPr>
                        <a:t>SRCNN</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32.63916/0.90650</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31.1635/0.6996</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31.661/0.780</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37344972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effectLst/>
                        </a:rPr>
                        <a:t>32.58261/ 0.8710</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31.3444/0.7421</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30.318/0.714</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383334228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33.7007/ 0.8983</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30.5153/0.7212</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31.515/0.783</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7877150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31.66237/ 0.8891</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31.3510/0.7090</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30.366/0.780</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164097659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34.13620/ 0.9069</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31.3595/0.7626</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31.857/0.793</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13134185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effectLst/>
                        </a:rPr>
                        <a:t>34.45608/ 0.9142</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31.4657/0.7842</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32.190/0.820</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4131918338"/>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effectLst/>
                        </a:rPr>
                        <a:t>33.30608/ 0.8870</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dirty="0">
                          <a:effectLst/>
                        </a:rPr>
                        <a:t>31.7322/0.7734</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30.941/0.744</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1534912677"/>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32.0604/0.8103</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1897295065"/>
                  </a:ext>
                </a:extLst>
              </a:tr>
              <a:tr h="299874">
                <a:tc rowSpan="3">
                  <a:txBody>
                    <a:bodyPr/>
                    <a:lstStyle/>
                    <a:p>
                      <a:pPr marL="78105" marR="41910" indent="-6350" algn="ctr">
                        <a:lnSpc>
                          <a:spcPct val="152000"/>
                        </a:lnSpc>
                        <a:spcBef>
                          <a:spcPts val="0"/>
                        </a:spcBef>
                        <a:spcAft>
                          <a:spcPts val="0"/>
                        </a:spcAft>
                      </a:pPr>
                      <a:r>
                        <a:rPr lang="en-US" sz="1200">
                          <a:solidFill>
                            <a:schemeClr val="tx2"/>
                          </a:solidFill>
                          <a:effectLst/>
                        </a:rPr>
                        <a:t>Similar Systems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Adobe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32.63916/ 0.85887</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85692268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Topaz</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32.39536/ 0.85871</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30.6606/0.6889</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30.249/0.622</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152939673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Let's enhance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effectLst/>
                        </a:rPr>
                        <a:t>31.43409/0.80774</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a:effectLst/>
                        </a:rPr>
                        <a:t>-</a:t>
                      </a:r>
                      <a:endPar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tc>
                  <a:txBody>
                    <a:bodyPr/>
                    <a:lstStyle/>
                    <a:p>
                      <a:pPr marL="6350" marR="41910" indent="-6350" algn="ctr">
                        <a:lnSpc>
                          <a:spcPct val="152000"/>
                        </a:lnSpc>
                        <a:spcBef>
                          <a:spcPts val="0"/>
                        </a:spcBef>
                        <a:spcAft>
                          <a:spcPts val="0"/>
                        </a:spcAft>
                      </a:pPr>
                      <a:r>
                        <a:rPr lang="en-US" sz="1200" dirty="0">
                          <a:effectLst/>
                        </a:rPr>
                        <a:t>-</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tc>
                <a:extLst>
                  <a:ext uri="{0D108BD9-81ED-4DB2-BD59-A6C34878D82A}">
                    <a16:rowId xmlns:a16="http://schemas.microsoft.com/office/drawing/2014/main" val="658117702"/>
                  </a:ext>
                </a:extLst>
              </a:tr>
            </a:tbl>
          </a:graphicData>
        </a:graphic>
      </p:graphicFrame>
    </p:spTree>
    <p:extLst>
      <p:ext uri="{BB962C8B-B14F-4D97-AF65-F5344CB8AC3E}">
        <p14:creationId xmlns:p14="http://schemas.microsoft.com/office/powerpoint/2010/main" val="1016065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7232700" cy="744000"/>
          </a:xfrm>
        </p:spPr>
        <p:txBody>
          <a:bodyPr/>
          <a:lstStyle/>
          <a:p>
            <a:r>
              <a:rPr lang="en-US" dirty="0" smtClean="0"/>
              <a:t>Set5 Dataset</a:t>
            </a:r>
            <a:endParaRPr lang="en-US" dirty="0"/>
          </a:p>
        </p:txBody>
      </p:sp>
      <p:graphicFrame>
        <p:nvGraphicFramePr>
          <p:cNvPr id="4" name="Chart 3">
            <a:extLst>
              <a:ext uri="{FF2B5EF4-FFF2-40B4-BE49-F238E27FC236}">
                <a16:creationId xmlns:a16="http://schemas.microsoft.com/office/drawing/2014/main" id="{E55EE269-5ED4-3C9D-F767-488C81F68365}"/>
              </a:ext>
            </a:extLst>
          </p:cNvPr>
          <p:cNvGraphicFramePr>
            <a:graphicFrameLocks/>
          </p:cNvGraphicFramePr>
          <p:nvPr>
            <p:extLst>
              <p:ext uri="{D42A27DB-BD31-4B8C-83A1-F6EECF244321}">
                <p14:modId xmlns:p14="http://schemas.microsoft.com/office/powerpoint/2010/main" val="4252615965"/>
              </p:ext>
            </p:extLst>
          </p:nvPr>
        </p:nvGraphicFramePr>
        <p:xfrm>
          <a:off x="452219" y="1526645"/>
          <a:ext cx="4140564" cy="26816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54710A9-3FCC-715E-DFB5-7F299B27B798}"/>
              </a:ext>
            </a:extLst>
          </p:cNvPr>
          <p:cNvGraphicFramePr>
            <a:graphicFrameLocks/>
          </p:cNvGraphicFramePr>
          <p:nvPr>
            <p:extLst>
              <p:ext uri="{D42A27DB-BD31-4B8C-83A1-F6EECF244321}">
                <p14:modId xmlns:p14="http://schemas.microsoft.com/office/powerpoint/2010/main" val="165051413"/>
              </p:ext>
            </p:extLst>
          </p:nvPr>
        </p:nvGraphicFramePr>
        <p:xfrm>
          <a:off x="4681318" y="1526645"/>
          <a:ext cx="4140565" cy="26816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26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10" name="Text Placeholder 1">
            <a:extLst>
              <a:ext uri="{FF2B5EF4-FFF2-40B4-BE49-F238E27FC236}">
                <a16:creationId xmlns:a16="http://schemas.microsoft.com/office/drawing/2014/main" id="{BBABDA84-18E4-6AA2-723A-14111C3C1591}"/>
              </a:ext>
            </a:extLst>
          </p:cNvPr>
          <p:cNvSpPr>
            <a:spLocks noGrp="1"/>
          </p:cNvSpPr>
          <p:nvPr>
            <p:ph type="body" idx="1"/>
          </p:nvPr>
        </p:nvSpPr>
        <p:spPr>
          <a:xfrm>
            <a:off x="709775" y="1148638"/>
            <a:ext cx="7434900" cy="3023100"/>
          </a:xfrm>
        </p:spPr>
        <p:txBody>
          <a:bodyPr/>
          <a:lstStyle/>
          <a:p>
            <a:pPr>
              <a:buFont typeface="Arial" panose="020B0604020202020204" pitchFamily="34" charset="0"/>
              <a:buChar char="•"/>
            </a:pPr>
            <a:r>
              <a:rPr lang="en-US" sz="1600" dirty="0"/>
              <a:t>The resolution of biometric images is pivotal in the recognition and detection process. </a:t>
            </a:r>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a:xfrm>
            <a:off x="709775" y="517010"/>
            <a:ext cx="7232700" cy="744000"/>
          </a:xfrm>
        </p:spPr>
        <p:txBody>
          <a:bodyPr/>
          <a:lstStyle/>
          <a:p>
            <a:r>
              <a:rPr lang="en-US" dirty="0"/>
              <a:t>Biometric information identification </a:t>
            </a:r>
            <a:br>
              <a:rPr lang="en-US" dirty="0"/>
            </a:br>
            <a:endParaRPr lang="en-US" dirty="0"/>
          </a:p>
        </p:txBody>
      </p:sp>
      <p:pic>
        <p:nvPicPr>
          <p:cNvPr id="8" name="Picture 1" descr="page18image56044928">
            <a:extLst>
              <a:ext uri="{FF2B5EF4-FFF2-40B4-BE49-F238E27FC236}">
                <a16:creationId xmlns:a16="http://schemas.microsoft.com/office/drawing/2014/main" id="{784FEDC3-EF46-8726-D7FD-8921EA73E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60"/>
          <a:stretch/>
        </p:blipFill>
        <p:spPr bwMode="auto">
          <a:xfrm>
            <a:off x="1995054" y="1784377"/>
            <a:ext cx="5232333" cy="2857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636FA0-352D-669F-79D1-AA2A703168EB}"/>
              </a:ext>
            </a:extLst>
          </p:cNvPr>
          <p:cNvSpPr txBox="1"/>
          <p:nvPr/>
        </p:nvSpPr>
        <p:spPr>
          <a:xfrm>
            <a:off x="709775" y="2198893"/>
            <a:ext cx="1613647" cy="646331"/>
          </a:xfrm>
          <a:prstGeom prst="rect">
            <a:avLst/>
          </a:prstGeom>
          <a:noFill/>
        </p:spPr>
        <p:txBody>
          <a:bodyPr wrap="square" rtlCol="0">
            <a:spAutoFit/>
          </a:bodyPr>
          <a:lstStyle/>
          <a:p>
            <a:r>
              <a:rPr lang="en-US" sz="1200" dirty="0"/>
              <a:t>Low Resolution</a:t>
            </a:r>
          </a:p>
          <a:p>
            <a:endParaRPr lang="en-EG" sz="1200" dirty="0"/>
          </a:p>
          <a:p>
            <a:endParaRPr lang="en-EG" sz="1200" dirty="0"/>
          </a:p>
        </p:txBody>
      </p:sp>
      <p:sp>
        <p:nvSpPr>
          <p:cNvPr id="3" name="TextBox 2">
            <a:extLst>
              <a:ext uri="{FF2B5EF4-FFF2-40B4-BE49-F238E27FC236}">
                <a16:creationId xmlns:a16="http://schemas.microsoft.com/office/drawing/2014/main" id="{C21F704A-5636-C2E7-6C02-2E05E31B5777}"/>
              </a:ext>
            </a:extLst>
          </p:cNvPr>
          <p:cNvSpPr txBox="1"/>
          <p:nvPr/>
        </p:nvSpPr>
        <p:spPr>
          <a:xfrm>
            <a:off x="635238" y="3774527"/>
            <a:ext cx="1434354" cy="1020260"/>
          </a:xfrm>
          <a:prstGeom prst="rect">
            <a:avLst/>
          </a:prstGeom>
          <a:noFill/>
        </p:spPr>
        <p:txBody>
          <a:bodyPr wrap="square" rtlCol="0">
            <a:spAutoFit/>
          </a:bodyPr>
          <a:lstStyle/>
          <a:p>
            <a:r>
              <a:rPr lang="en-US" sz="1200" dirty="0"/>
              <a:t>Super Resolution</a:t>
            </a:r>
          </a:p>
          <a:p>
            <a:endParaRPr lang="en-EG" sz="1200" dirty="0"/>
          </a:p>
          <a:p>
            <a:endParaRPr lang="en-EG" sz="1200" dirty="0"/>
          </a:p>
          <a:p>
            <a:endParaRPr lang="en-EG" sz="1200" dirty="0"/>
          </a:p>
          <a:p>
            <a:endParaRPr lang="en-EG" sz="1200" dirty="0"/>
          </a:p>
        </p:txBody>
      </p:sp>
    </p:spTree>
    <p:extLst>
      <p:ext uri="{BB962C8B-B14F-4D97-AF65-F5344CB8AC3E}">
        <p14:creationId xmlns:p14="http://schemas.microsoft.com/office/powerpoint/2010/main" val="12003936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7AD273D-95FC-B8D6-0BB4-6B5E3C61B4E3}"/>
              </a:ext>
            </a:extLst>
          </p:cNvPr>
          <p:cNvGraphicFramePr>
            <a:graphicFrameLocks/>
          </p:cNvGraphicFramePr>
          <p:nvPr>
            <p:extLst>
              <p:ext uri="{D42A27DB-BD31-4B8C-83A1-F6EECF244321}">
                <p14:modId xmlns:p14="http://schemas.microsoft.com/office/powerpoint/2010/main" val="4232398265"/>
              </p:ext>
            </p:extLst>
          </p:nvPr>
        </p:nvGraphicFramePr>
        <p:xfrm>
          <a:off x="479324" y="1458561"/>
          <a:ext cx="4051111" cy="33732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idx="1"/>
          </p:nvPr>
        </p:nvSpPr>
        <p:spPr>
          <a:xfrm>
            <a:off x="854550" y="485250"/>
            <a:ext cx="7434900" cy="3023100"/>
          </a:xfrm>
        </p:spPr>
        <p:txBody>
          <a:bodyPr/>
          <a:lstStyle/>
          <a:p>
            <a:pPr marL="152400" indent="0">
              <a:buNone/>
            </a:pPr>
            <a:r>
              <a:rPr lang="en-US" sz="1800" b="1" dirty="0"/>
              <a:t>Why don’t we use scale x2 twice instead of x4 ?</a:t>
            </a:r>
            <a:r>
              <a:rPr lang="en-US" sz="1600" dirty="0"/>
              <a:t/>
            </a:r>
            <a:br>
              <a:rPr lang="en-US" sz="1600" dirty="0"/>
            </a:br>
            <a:r>
              <a:rPr lang="en-US" sz="1600" dirty="0" smtClean="0"/>
              <a:t>Scale </a:t>
            </a:r>
            <a:r>
              <a:rPr lang="en-US" sz="1600" dirty="0"/>
              <a:t>4 takes more training time, while double scale 2  takes more testing time</a:t>
            </a:r>
          </a:p>
        </p:txBody>
      </p:sp>
      <p:graphicFrame>
        <p:nvGraphicFramePr>
          <p:cNvPr id="7" name="Chart 6">
            <a:extLst>
              <a:ext uri="{FF2B5EF4-FFF2-40B4-BE49-F238E27FC236}">
                <a16:creationId xmlns:a16="http://schemas.microsoft.com/office/drawing/2014/main" id="{8A3A0418-866E-6A48-D8EE-BABE39C959A9}"/>
              </a:ext>
            </a:extLst>
          </p:cNvPr>
          <p:cNvGraphicFramePr>
            <a:graphicFrameLocks/>
          </p:cNvGraphicFramePr>
          <p:nvPr>
            <p:extLst>
              <p:ext uri="{D42A27DB-BD31-4B8C-83A1-F6EECF244321}">
                <p14:modId xmlns:p14="http://schemas.microsoft.com/office/powerpoint/2010/main" val="4254750652"/>
              </p:ext>
            </p:extLst>
          </p:nvPr>
        </p:nvGraphicFramePr>
        <p:xfrm>
          <a:off x="4613565" y="1458561"/>
          <a:ext cx="4051111" cy="33732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7089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2394891" cy="744000"/>
          </a:xfrm>
        </p:spPr>
        <p:txBody>
          <a:bodyPr/>
          <a:lstStyle/>
          <a:p>
            <a:pPr algn="ctr"/>
            <a:r>
              <a:rPr lang="en-US" dirty="0" smtClean="0"/>
              <a:t>Set14 Dataset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07347424"/>
              </p:ext>
            </p:extLst>
          </p:nvPr>
        </p:nvGraphicFramePr>
        <p:xfrm>
          <a:off x="2727825" y="390320"/>
          <a:ext cx="6021319" cy="4366884"/>
        </p:xfrm>
        <a:graphic>
          <a:graphicData uri="http://schemas.openxmlformats.org/drawingml/2006/table">
            <a:tbl>
              <a:tblPr firstRow="1" firstCol="1" bandRow="1">
                <a:tableStyleId>{5940675A-B579-460E-94D1-54222C63F5DA}</a:tableStyleId>
              </a:tblPr>
              <a:tblGrid>
                <a:gridCol w="938567">
                  <a:extLst>
                    <a:ext uri="{9D8B030D-6E8A-4147-A177-3AD203B41FA5}">
                      <a16:colId xmlns:a16="http://schemas.microsoft.com/office/drawing/2014/main" val="4290964364"/>
                    </a:ext>
                  </a:extLst>
                </a:gridCol>
                <a:gridCol w="1590603">
                  <a:extLst>
                    <a:ext uri="{9D8B030D-6E8A-4147-A177-3AD203B41FA5}">
                      <a16:colId xmlns:a16="http://schemas.microsoft.com/office/drawing/2014/main" val="881305541"/>
                    </a:ext>
                  </a:extLst>
                </a:gridCol>
                <a:gridCol w="1829790">
                  <a:extLst>
                    <a:ext uri="{9D8B030D-6E8A-4147-A177-3AD203B41FA5}">
                      <a16:colId xmlns:a16="http://schemas.microsoft.com/office/drawing/2014/main" val="3410535197"/>
                    </a:ext>
                  </a:extLst>
                </a:gridCol>
                <a:gridCol w="1662359">
                  <a:extLst>
                    <a:ext uri="{9D8B030D-6E8A-4147-A177-3AD203B41FA5}">
                      <a16:colId xmlns:a16="http://schemas.microsoft.com/office/drawing/2014/main" val="1527910045"/>
                    </a:ext>
                  </a:extLst>
                </a:gridCol>
              </a:tblGrid>
              <a:tr h="140197">
                <a:tc rowSpan="2" gridSpan="2">
                  <a:txBody>
                    <a:bodyPr/>
                    <a:lstStyle/>
                    <a:p>
                      <a:pPr marL="6350" marR="41910" indent="-6350" algn="ctr">
                        <a:lnSpc>
                          <a:spcPct val="152000"/>
                        </a:lnSpc>
                        <a:spcBef>
                          <a:spcPts val="0"/>
                        </a:spcBef>
                        <a:spcAft>
                          <a:spcPts val="0"/>
                        </a:spcAft>
                      </a:pPr>
                      <a:r>
                        <a:rPr lang="en-US" sz="1200" dirty="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rowSpan="2"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a:solidFill>
                            <a:schemeClr val="tx2"/>
                          </a:solidFill>
                          <a:effectLst/>
                        </a:rPr>
                        <a:t>Scales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hMerge="1">
                  <a:txBody>
                    <a:bodyPr/>
                    <a:lstStyle/>
                    <a:p>
                      <a:endParaRPr lang="en-US"/>
                    </a:p>
                  </a:txBody>
                  <a:tcPr/>
                </a:tc>
                <a:extLst>
                  <a:ext uri="{0D108BD9-81ED-4DB2-BD59-A6C34878D82A}">
                    <a16:rowId xmlns:a16="http://schemas.microsoft.com/office/drawing/2014/main" val="3517435285"/>
                  </a:ext>
                </a:extLst>
              </a:tr>
              <a:tr h="140197">
                <a:tc gridSpan="2" vMerge="1">
                  <a:txBody>
                    <a:bodyPr/>
                    <a:lstStyle/>
                    <a:p>
                      <a:endParaRPr lang="en-US"/>
                    </a:p>
                  </a:txBody>
                  <a:tcPr/>
                </a:tc>
                <a:tc hMerge="1"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extLst>
                  <a:ext uri="{0D108BD9-81ED-4DB2-BD59-A6C34878D82A}">
                    <a16:rowId xmlns:a16="http://schemas.microsoft.com/office/drawing/2014/main" val="4294884600"/>
                  </a:ext>
                </a:extLst>
              </a:tr>
              <a:tr h="299874">
                <a:tc rowSpan="8">
                  <a:txBody>
                    <a:bodyPr/>
                    <a:lstStyle/>
                    <a:p>
                      <a:pPr marL="78105" marR="41910" indent="-6350" algn="ctr">
                        <a:lnSpc>
                          <a:spcPct val="152000"/>
                        </a:lnSpc>
                        <a:spcBef>
                          <a:spcPts val="0"/>
                        </a:spcBef>
                        <a:spcAft>
                          <a:spcPts val="0"/>
                        </a:spcAft>
                      </a:pPr>
                      <a:r>
                        <a:rPr lang="en-US" sz="1200" dirty="0">
                          <a:solidFill>
                            <a:schemeClr val="tx2"/>
                          </a:solidFill>
                          <a:effectLst/>
                        </a:rPr>
                        <a:t>Implemented 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a:solidFill>
                            <a:schemeClr val="tx2"/>
                          </a:solidFill>
                          <a:effectLst/>
                        </a:rPr>
                        <a:t>SRCNN</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32.43738/0.80284</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30.8697/0.58027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344972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212121"/>
                          </a:solidFill>
                          <a:effectLst/>
                          <a:latin typeface="+mn-lt"/>
                          <a:ea typeface="Times New Roman" panose="02020603050405020304" pitchFamily="18" charset="0"/>
                          <a:cs typeface="Times New Roman" panose="02020603050405020304" pitchFamily="18" charset="0"/>
                        </a:rPr>
                        <a:t>31.53111/</a:t>
                      </a:r>
                      <a:r>
                        <a:rPr lang="en-US" sz="1200" dirty="0">
                          <a:solidFill>
                            <a:srgbClr val="000000"/>
                          </a:solidFill>
                          <a:effectLst/>
                          <a:latin typeface="+mn-lt"/>
                          <a:ea typeface="Times New Roman" panose="02020603050405020304" pitchFamily="18" charset="0"/>
                          <a:cs typeface="Times New Roman" panose="02020603050405020304" pitchFamily="18" charset="0"/>
                        </a:rPr>
                        <a:t>0.78463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30.7079/0.61426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3334228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32.32212/0.83647</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30.04425/0.60644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877150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30.96817/0.80313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30.95899/0.5885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4097659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32.78939/0.85742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30.65615179/0.64027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134185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212121"/>
                          </a:solidFill>
                          <a:effectLst/>
                          <a:latin typeface="+mn-lt"/>
                          <a:ea typeface="Times New Roman" panose="02020603050405020304" pitchFamily="18" charset="0"/>
                          <a:cs typeface="Times New Roman" panose="02020603050405020304" pitchFamily="18" charset="0"/>
                        </a:rPr>
                        <a:t>32.01110/</a:t>
                      </a:r>
                      <a:r>
                        <a:rPr lang="en-US" sz="1200" dirty="0">
                          <a:solidFill>
                            <a:srgbClr val="000000"/>
                          </a:solidFill>
                          <a:effectLst/>
                          <a:latin typeface="+mn-lt"/>
                          <a:ea typeface="Times New Roman" panose="02020603050405020304" pitchFamily="18" charset="0"/>
                          <a:cs typeface="Times New Roman" panose="02020603050405020304" pitchFamily="18" charset="0"/>
                        </a:rPr>
                        <a:t>0.78212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30.80071/0.64341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31918338"/>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32.09487/0.78657</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30.95064/0.63760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34912677"/>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30.9526/0.63648</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97295065"/>
                  </a:ext>
                </a:extLst>
              </a:tr>
              <a:tr h="299874">
                <a:tc rowSpan="3">
                  <a:txBody>
                    <a:bodyPr/>
                    <a:lstStyle/>
                    <a:p>
                      <a:pPr marL="78105" marR="41910" indent="-6350" algn="ctr">
                        <a:lnSpc>
                          <a:spcPct val="152000"/>
                        </a:lnSpc>
                        <a:spcBef>
                          <a:spcPts val="0"/>
                        </a:spcBef>
                        <a:spcAft>
                          <a:spcPts val="0"/>
                        </a:spcAft>
                      </a:pPr>
                      <a:r>
                        <a:rPr lang="en-US" sz="1200">
                          <a:solidFill>
                            <a:schemeClr val="tx2"/>
                          </a:solidFill>
                          <a:effectLst/>
                        </a:rPr>
                        <a:t>Similar Systems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Adobe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31.93029/0.81220</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5692268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Topaz</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31.73144/0.79075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30.41046/0.5943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2939673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Let's enhance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30.98211/0.75176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58117702"/>
                  </a:ext>
                </a:extLst>
              </a:tr>
            </a:tbl>
          </a:graphicData>
        </a:graphic>
      </p:graphicFrame>
    </p:spTree>
    <p:extLst>
      <p:ext uri="{BB962C8B-B14F-4D97-AF65-F5344CB8AC3E}">
        <p14:creationId xmlns:p14="http://schemas.microsoft.com/office/powerpoint/2010/main" val="3278019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7232700" cy="744000"/>
          </a:xfrm>
        </p:spPr>
        <p:txBody>
          <a:bodyPr/>
          <a:lstStyle/>
          <a:p>
            <a:r>
              <a:rPr lang="en-US" dirty="0" smtClean="0"/>
              <a:t>Set14 Dataset</a:t>
            </a:r>
            <a:endParaRPr lang="en-US" dirty="0"/>
          </a:p>
        </p:txBody>
      </p:sp>
      <p:graphicFrame>
        <p:nvGraphicFramePr>
          <p:cNvPr id="6" name="Chart 5">
            <a:extLst>
              <a:ext uri="{FF2B5EF4-FFF2-40B4-BE49-F238E27FC236}">
                <a16:creationId xmlns:a16="http://schemas.microsoft.com/office/drawing/2014/main" id="{4A08B442-1AE4-ECA2-E889-F3CE395088E7}"/>
              </a:ext>
            </a:extLst>
          </p:cNvPr>
          <p:cNvGraphicFramePr>
            <a:graphicFrameLocks/>
          </p:cNvGraphicFramePr>
          <p:nvPr>
            <p:extLst>
              <p:ext uri="{D42A27DB-BD31-4B8C-83A1-F6EECF244321}">
                <p14:modId xmlns:p14="http://schemas.microsoft.com/office/powerpoint/2010/main" val="3851852500"/>
              </p:ext>
            </p:extLst>
          </p:nvPr>
        </p:nvGraphicFramePr>
        <p:xfrm>
          <a:off x="452218" y="1526644"/>
          <a:ext cx="4140565" cy="26816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6AC7C30-FA51-BA5E-6613-AEA4CC787D6A}"/>
              </a:ext>
            </a:extLst>
          </p:cNvPr>
          <p:cNvGraphicFramePr>
            <a:graphicFrameLocks/>
          </p:cNvGraphicFramePr>
          <p:nvPr>
            <p:extLst>
              <p:ext uri="{D42A27DB-BD31-4B8C-83A1-F6EECF244321}">
                <p14:modId xmlns:p14="http://schemas.microsoft.com/office/powerpoint/2010/main" val="3159703387"/>
              </p:ext>
            </p:extLst>
          </p:nvPr>
        </p:nvGraphicFramePr>
        <p:xfrm>
          <a:off x="4702100" y="1526644"/>
          <a:ext cx="4140565" cy="26816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14094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2394891" cy="744000"/>
          </a:xfrm>
        </p:spPr>
        <p:txBody>
          <a:bodyPr/>
          <a:lstStyle/>
          <a:p>
            <a:pPr algn="ctr"/>
            <a:r>
              <a:rPr lang="en-US" dirty="0" smtClean="0"/>
              <a:t>Medical Dataset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63506366"/>
              </p:ext>
            </p:extLst>
          </p:nvPr>
        </p:nvGraphicFramePr>
        <p:xfrm>
          <a:off x="2727825" y="390320"/>
          <a:ext cx="6021319" cy="4366884"/>
        </p:xfrm>
        <a:graphic>
          <a:graphicData uri="http://schemas.openxmlformats.org/drawingml/2006/table">
            <a:tbl>
              <a:tblPr firstRow="1" firstCol="1" bandRow="1">
                <a:tableStyleId>{5940675A-B579-460E-94D1-54222C63F5DA}</a:tableStyleId>
              </a:tblPr>
              <a:tblGrid>
                <a:gridCol w="938567">
                  <a:extLst>
                    <a:ext uri="{9D8B030D-6E8A-4147-A177-3AD203B41FA5}">
                      <a16:colId xmlns:a16="http://schemas.microsoft.com/office/drawing/2014/main" val="4290964364"/>
                    </a:ext>
                  </a:extLst>
                </a:gridCol>
                <a:gridCol w="1590603">
                  <a:extLst>
                    <a:ext uri="{9D8B030D-6E8A-4147-A177-3AD203B41FA5}">
                      <a16:colId xmlns:a16="http://schemas.microsoft.com/office/drawing/2014/main" val="881305541"/>
                    </a:ext>
                  </a:extLst>
                </a:gridCol>
                <a:gridCol w="1829790">
                  <a:extLst>
                    <a:ext uri="{9D8B030D-6E8A-4147-A177-3AD203B41FA5}">
                      <a16:colId xmlns:a16="http://schemas.microsoft.com/office/drawing/2014/main" val="3410535197"/>
                    </a:ext>
                  </a:extLst>
                </a:gridCol>
                <a:gridCol w="1662359">
                  <a:extLst>
                    <a:ext uri="{9D8B030D-6E8A-4147-A177-3AD203B41FA5}">
                      <a16:colId xmlns:a16="http://schemas.microsoft.com/office/drawing/2014/main" val="1527910045"/>
                    </a:ext>
                  </a:extLst>
                </a:gridCol>
              </a:tblGrid>
              <a:tr h="140197">
                <a:tc rowSpan="2" gridSpan="2">
                  <a:txBody>
                    <a:bodyPr/>
                    <a:lstStyle/>
                    <a:p>
                      <a:pPr marL="6350" marR="41910" indent="-6350" algn="ctr">
                        <a:lnSpc>
                          <a:spcPct val="152000"/>
                        </a:lnSpc>
                        <a:spcBef>
                          <a:spcPts val="0"/>
                        </a:spcBef>
                        <a:spcAft>
                          <a:spcPts val="0"/>
                        </a:spcAft>
                      </a:pPr>
                      <a:r>
                        <a:rPr lang="en-US" sz="1200" dirty="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rowSpan="2"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a:solidFill>
                            <a:schemeClr val="tx2"/>
                          </a:solidFill>
                          <a:effectLst/>
                        </a:rPr>
                        <a:t>Scales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hMerge="1">
                  <a:txBody>
                    <a:bodyPr/>
                    <a:lstStyle/>
                    <a:p>
                      <a:endParaRPr lang="en-US"/>
                    </a:p>
                  </a:txBody>
                  <a:tcPr/>
                </a:tc>
                <a:extLst>
                  <a:ext uri="{0D108BD9-81ED-4DB2-BD59-A6C34878D82A}">
                    <a16:rowId xmlns:a16="http://schemas.microsoft.com/office/drawing/2014/main" val="3517435285"/>
                  </a:ext>
                </a:extLst>
              </a:tr>
              <a:tr h="140197">
                <a:tc gridSpan="2" vMerge="1">
                  <a:txBody>
                    <a:bodyPr/>
                    <a:lstStyle/>
                    <a:p>
                      <a:endParaRPr lang="en-US"/>
                    </a:p>
                  </a:txBody>
                  <a:tcPr/>
                </a:tc>
                <a:tc hMerge="1"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extLst>
                  <a:ext uri="{0D108BD9-81ED-4DB2-BD59-A6C34878D82A}">
                    <a16:rowId xmlns:a16="http://schemas.microsoft.com/office/drawing/2014/main" val="4294884600"/>
                  </a:ext>
                </a:extLst>
              </a:tr>
              <a:tr h="299874">
                <a:tc rowSpan="8">
                  <a:txBody>
                    <a:bodyPr/>
                    <a:lstStyle/>
                    <a:p>
                      <a:pPr marL="78105" marR="41910" indent="-6350" algn="ctr">
                        <a:lnSpc>
                          <a:spcPct val="152000"/>
                        </a:lnSpc>
                        <a:spcBef>
                          <a:spcPts val="0"/>
                        </a:spcBef>
                        <a:spcAft>
                          <a:spcPts val="0"/>
                        </a:spcAft>
                      </a:pPr>
                      <a:r>
                        <a:rPr lang="en-US" sz="1200" dirty="0">
                          <a:solidFill>
                            <a:schemeClr val="tx2"/>
                          </a:solidFill>
                          <a:effectLst/>
                        </a:rPr>
                        <a:t>Implemented 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a:solidFill>
                            <a:schemeClr val="tx2"/>
                          </a:solidFill>
                          <a:effectLst/>
                        </a:rPr>
                        <a:t>SRCNN</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42.7448/0.9797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35.7031/0.80991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344972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38.2166/0.9695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36.8302/0.90391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3334228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43.6734/0.9849</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37.0073/0.91915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877150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38.8061/0.9867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35.9979/0.80065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4097659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43.9371/0.9846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36.6184/0.89959</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134185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43.0859/0.9866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36.0785/0.91405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31918338"/>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41.0616/0.9689</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37.2252/0.91079</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34912677"/>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35.1667/0.84963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97295065"/>
                  </a:ext>
                </a:extLst>
              </a:tr>
              <a:tr h="299874">
                <a:tc rowSpan="3">
                  <a:txBody>
                    <a:bodyPr/>
                    <a:lstStyle/>
                    <a:p>
                      <a:pPr marL="78105" marR="41910" indent="-6350" algn="ctr">
                        <a:lnSpc>
                          <a:spcPct val="152000"/>
                        </a:lnSpc>
                        <a:spcBef>
                          <a:spcPts val="0"/>
                        </a:spcBef>
                        <a:spcAft>
                          <a:spcPts val="0"/>
                        </a:spcAft>
                      </a:pPr>
                      <a:r>
                        <a:rPr lang="en-US" sz="1200">
                          <a:solidFill>
                            <a:schemeClr val="tx2"/>
                          </a:solidFill>
                          <a:effectLst/>
                        </a:rPr>
                        <a:t>Similar Systems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Adobe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41.0863/0.9634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5692268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Topaz</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35.7185/0.8924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33.99009/ 0.83946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2939673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Let's enhance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32.8545/0.7240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58117702"/>
                  </a:ext>
                </a:extLst>
              </a:tr>
            </a:tbl>
          </a:graphicData>
        </a:graphic>
      </p:graphicFrame>
    </p:spTree>
    <p:extLst>
      <p:ext uri="{BB962C8B-B14F-4D97-AF65-F5344CB8AC3E}">
        <p14:creationId xmlns:p14="http://schemas.microsoft.com/office/powerpoint/2010/main" val="2539914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7232700" cy="744000"/>
          </a:xfrm>
        </p:spPr>
        <p:txBody>
          <a:bodyPr/>
          <a:lstStyle/>
          <a:p>
            <a:r>
              <a:rPr lang="en-US" dirty="0" smtClean="0"/>
              <a:t>Medical Dataset</a:t>
            </a:r>
            <a:endParaRPr lang="en-US" dirty="0"/>
          </a:p>
        </p:txBody>
      </p:sp>
      <p:graphicFrame>
        <p:nvGraphicFramePr>
          <p:cNvPr id="5" name="Chart 4">
            <a:extLst>
              <a:ext uri="{FF2B5EF4-FFF2-40B4-BE49-F238E27FC236}">
                <a16:creationId xmlns:a16="http://schemas.microsoft.com/office/drawing/2014/main" id="{AC0D2EED-A2B8-A670-E179-02DCBE2CF576}"/>
              </a:ext>
            </a:extLst>
          </p:cNvPr>
          <p:cNvGraphicFramePr>
            <a:graphicFrameLocks/>
          </p:cNvGraphicFramePr>
          <p:nvPr>
            <p:extLst>
              <p:ext uri="{D42A27DB-BD31-4B8C-83A1-F6EECF244321}">
                <p14:modId xmlns:p14="http://schemas.microsoft.com/office/powerpoint/2010/main" val="1581059183"/>
              </p:ext>
            </p:extLst>
          </p:nvPr>
        </p:nvGraphicFramePr>
        <p:xfrm>
          <a:off x="452218" y="1526643"/>
          <a:ext cx="4140565" cy="26816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357AA20-F3ED-D4B7-0CCF-D252E5CC80B2}"/>
              </a:ext>
            </a:extLst>
          </p:cNvPr>
          <p:cNvGraphicFramePr>
            <a:graphicFrameLocks/>
          </p:cNvGraphicFramePr>
          <p:nvPr>
            <p:extLst>
              <p:ext uri="{D42A27DB-BD31-4B8C-83A1-F6EECF244321}">
                <p14:modId xmlns:p14="http://schemas.microsoft.com/office/powerpoint/2010/main" val="1255720556"/>
              </p:ext>
            </p:extLst>
          </p:nvPr>
        </p:nvGraphicFramePr>
        <p:xfrm>
          <a:off x="4670927" y="1526642"/>
          <a:ext cx="4140565" cy="26816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97232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2394891" cy="744000"/>
          </a:xfrm>
        </p:spPr>
        <p:txBody>
          <a:bodyPr/>
          <a:lstStyle/>
          <a:p>
            <a:pPr algn="ctr"/>
            <a:r>
              <a:rPr lang="en-US" dirty="0" smtClean="0"/>
              <a:t>p</a:t>
            </a:r>
            <a:r>
              <a:rPr lang="en-US" dirty="0" smtClean="0"/>
              <a:t>roject </a:t>
            </a:r>
            <a:r>
              <a:rPr lang="en-US" dirty="0" smtClean="0"/>
              <a:t>Dataset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28236325"/>
              </p:ext>
            </p:extLst>
          </p:nvPr>
        </p:nvGraphicFramePr>
        <p:xfrm>
          <a:off x="2758998" y="612675"/>
          <a:ext cx="6021319" cy="4067010"/>
        </p:xfrm>
        <a:graphic>
          <a:graphicData uri="http://schemas.openxmlformats.org/drawingml/2006/table">
            <a:tbl>
              <a:tblPr firstRow="1" firstCol="1" bandRow="1">
                <a:tableStyleId>{5940675A-B579-460E-94D1-54222C63F5DA}</a:tableStyleId>
              </a:tblPr>
              <a:tblGrid>
                <a:gridCol w="938567">
                  <a:extLst>
                    <a:ext uri="{9D8B030D-6E8A-4147-A177-3AD203B41FA5}">
                      <a16:colId xmlns:a16="http://schemas.microsoft.com/office/drawing/2014/main" val="4290964364"/>
                    </a:ext>
                  </a:extLst>
                </a:gridCol>
                <a:gridCol w="1590603">
                  <a:extLst>
                    <a:ext uri="{9D8B030D-6E8A-4147-A177-3AD203B41FA5}">
                      <a16:colId xmlns:a16="http://schemas.microsoft.com/office/drawing/2014/main" val="881305541"/>
                    </a:ext>
                  </a:extLst>
                </a:gridCol>
                <a:gridCol w="1829790">
                  <a:extLst>
                    <a:ext uri="{9D8B030D-6E8A-4147-A177-3AD203B41FA5}">
                      <a16:colId xmlns:a16="http://schemas.microsoft.com/office/drawing/2014/main" val="3410535197"/>
                    </a:ext>
                  </a:extLst>
                </a:gridCol>
                <a:gridCol w="1662359">
                  <a:extLst>
                    <a:ext uri="{9D8B030D-6E8A-4147-A177-3AD203B41FA5}">
                      <a16:colId xmlns:a16="http://schemas.microsoft.com/office/drawing/2014/main" val="1527910045"/>
                    </a:ext>
                  </a:extLst>
                </a:gridCol>
              </a:tblGrid>
              <a:tr h="140197">
                <a:tc rowSpan="2" gridSpan="2">
                  <a:txBody>
                    <a:bodyPr/>
                    <a:lstStyle/>
                    <a:p>
                      <a:pPr marL="6350" marR="41910" indent="-6350" algn="ctr">
                        <a:lnSpc>
                          <a:spcPct val="152000"/>
                        </a:lnSpc>
                        <a:spcBef>
                          <a:spcPts val="0"/>
                        </a:spcBef>
                        <a:spcAft>
                          <a:spcPts val="0"/>
                        </a:spcAft>
                      </a:pPr>
                      <a:r>
                        <a:rPr lang="en-US" sz="1200" dirty="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rowSpan="2"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a:solidFill>
                            <a:schemeClr val="tx2"/>
                          </a:solidFill>
                          <a:effectLst/>
                        </a:rPr>
                        <a:t>Scales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hMerge="1">
                  <a:txBody>
                    <a:bodyPr/>
                    <a:lstStyle/>
                    <a:p>
                      <a:endParaRPr lang="en-US"/>
                    </a:p>
                  </a:txBody>
                  <a:tcPr/>
                </a:tc>
                <a:extLst>
                  <a:ext uri="{0D108BD9-81ED-4DB2-BD59-A6C34878D82A}">
                    <a16:rowId xmlns:a16="http://schemas.microsoft.com/office/drawing/2014/main" val="3517435285"/>
                  </a:ext>
                </a:extLst>
              </a:tr>
              <a:tr h="140197">
                <a:tc gridSpan="2" vMerge="1">
                  <a:txBody>
                    <a:bodyPr/>
                    <a:lstStyle/>
                    <a:p>
                      <a:endParaRPr lang="en-US"/>
                    </a:p>
                  </a:txBody>
                  <a:tcPr/>
                </a:tc>
                <a:tc hMerge="1"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extLst>
                  <a:ext uri="{0D108BD9-81ED-4DB2-BD59-A6C34878D82A}">
                    <a16:rowId xmlns:a16="http://schemas.microsoft.com/office/drawing/2014/main" val="4294884600"/>
                  </a:ext>
                </a:extLst>
              </a:tr>
              <a:tr h="299874">
                <a:tc rowSpan="8">
                  <a:txBody>
                    <a:bodyPr/>
                    <a:lstStyle/>
                    <a:p>
                      <a:pPr marL="78105" marR="41910" indent="-6350" algn="ctr">
                        <a:lnSpc>
                          <a:spcPct val="152000"/>
                        </a:lnSpc>
                        <a:spcBef>
                          <a:spcPts val="0"/>
                        </a:spcBef>
                        <a:spcAft>
                          <a:spcPts val="0"/>
                        </a:spcAft>
                      </a:pPr>
                      <a:r>
                        <a:rPr lang="en-US" sz="1200" dirty="0">
                          <a:solidFill>
                            <a:schemeClr val="tx2"/>
                          </a:solidFill>
                          <a:effectLst/>
                        </a:rPr>
                        <a:t>Implemented 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a:solidFill>
                            <a:schemeClr val="tx2"/>
                          </a:solidFill>
                          <a:effectLst/>
                        </a:rPr>
                        <a:t>SRCNN</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35.84501/0.88099</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33.47987/0.77020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344972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34.28589/0.86739</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33.26920/0.75841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3334228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35.30866/0.88066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32.37607/0.74327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8771500"/>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34.04948/0.88422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33.25715/ 0.765083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40976594"/>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35.43145/0.88052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32.44613/0.718838</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1341852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35.3721/0.86799</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32.5335/0.7643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31918338"/>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35.54974/0.87153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33.3456/0.76206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34912677"/>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32.3277/0.68941</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97295065"/>
                  </a:ext>
                </a:extLst>
              </a:tr>
              <a:tr h="299874">
                <a:tc rowSpan="2">
                  <a:txBody>
                    <a:bodyPr/>
                    <a:lstStyle/>
                    <a:p>
                      <a:pPr marL="78105" marR="41910" indent="-6350" algn="ctr">
                        <a:lnSpc>
                          <a:spcPct val="152000"/>
                        </a:lnSpc>
                        <a:spcBef>
                          <a:spcPts val="0"/>
                        </a:spcBef>
                        <a:spcAft>
                          <a:spcPts val="0"/>
                        </a:spcAft>
                      </a:pPr>
                      <a:r>
                        <a:rPr lang="en-US" sz="1200">
                          <a:solidFill>
                            <a:schemeClr val="tx2"/>
                          </a:solidFill>
                          <a:effectLst/>
                        </a:rPr>
                        <a:t>Similar Systems</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vert="vert27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Adobe</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35.26006/0.879351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56922681"/>
                  </a:ext>
                </a:extLst>
              </a:tr>
              <a:tr h="299874">
                <a:tc vMerge="1">
                  <a:txBody>
                    <a:bodyPr/>
                    <a:lstStyle/>
                    <a:p>
                      <a:endParaRPr lang="en-US"/>
                    </a:p>
                  </a:txBody>
                  <a:tcPr/>
                </a:tc>
                <a:tc>
                  <a:txBody>
                    <a:bodyPr/>
                    <a:lstStyle/>
                    <a:p>
                      <a:pPr marL="6350" marR="41910" indent="-6350" algn="ctr">
                        <a:lnSpc>
                          <a:spcPct val="152000"/>
                        </a:lnSpc>
                        <a:spcBef>
                          <a:spcPts val="0"/>
                        </a:spcBef>
                        <a:spcAft>
                          <a:spcPts val="0"/>
                        </a:spcAft>
                      </a:pPr>
                      <a:r>
                        <a:rPr lang="en-US" sz="1200" dirty="0">
                          <a:solidFill>
                            <a:schemeClr val="tx2"/>
                          </a:solidFill>
                          <a:effectLst/>
                        </a:rPr>
                        <a:t>Topaz</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5115" marR="35115" marT="0" marB="0" anchor="ctr">
                    <a:solidFill>
                      <a:schemeClr val="bg2"/>
                    </a:solidFill>
                  </a:tcPr>
                </a:tc>
                <a:tc>
                  <a:txBody>
                    <a:bodyPr/>
                    <a:lstStyle/>
                    <a:p>
                      <a:pPr marL="6350" marR="41910" indent="-6350" algn="ctr">
                        <a:lnSpc>
                          <a:spcPct val="152000"/>
                        </a:lnSpc>
                        <a:spcBef>
                          <a:spcPts val="0"/>
                        </a:spcBef>
                        <a:spcAft>
                          <a:spcPts val="770"/>
                        </a:spcAft>
                      </a:pPr>
                      <a:r>
                        <a:rPr lang="en-US" sz="1200">
                          <a:solidFill>
                            <a:srgbClr val="000000"/>
                          </a:solidFill>
                          <a:effectLst/>
                          <a:latin typeface="+mn-lt"/>
                          <a:ea typeface="Times New Roman" panose="02020603050405020304" pitchFamily="18" charset="0"/>
                          <a:cs typeface="Times New Roman" panose="02020603050405020304" pitchFamily="18" charset="0"/>
                        </a:rPr>
                        <a:t>33.70534/0.82786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77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32.31021/0.70849</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29396730"/>
                  </a:ext>
                </a:extLst>
              </a:tr>
            </a:tbl>
          </a:graphicData>
        </a:graphic>
      </p:graphicFrame>
    </p:spTree>
    <p:extLst>
      <p:ext uri="{BB962C8B-B14F-4D97-AF65-F5344CB8AC3E}">
        <p14:creationId xmlns:p14="http://schemas.microsoft.com/office/powerpoint/2010/main" val="2600454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218" y="612675"/>
            <a:ext cx="7232700" cy="744000"/>
          </a:xfrm>
        </p:spPr>
        <p:txBody>
          <a:bodyPr/>
          <a:lstStyle/>
          <a:p>
            <a:r>
              <a:rPr lang="en-US" dirty="0" smtClean="0"/>
              <a:t>Medical Dataset</a:t>
            </a:r>
            <a:endParaRPr lang="en-US" dirty="0"/>
          </a:p>
        </p:txBody>
      </p:sp>
      <p:graphicFrame>
        <p:nvGraphicFramePr>
          <p:cNvPr id="6" name="Chart 5">
            <a:extLst>
              <a:ext uri="{FF2B5EF4-FFF2-40B4-BE49-F238E27FC236}">
                <a16:creationId xmlns:a16="http://schemas.microsoft.com/office/drawing/2014/main" id="{66C06488-EA07-0A0B-D91A-DBB84F1E7CFB}"/>
              </a:ext>
            </a:extLst>
          </p:cNvPr>
          <p:cNvGraphicFramePr>
            <a:graphicFrameLocks/>
          </p:cNvGraphicFramePr>
          <p:nvPr>
            <p:extLst>
              <p:ext uri="{D42A27DB-BD31-4B8C-83A1-F6EECF244321}">
                <p14:modId xmlns:p14="http://schemas.microsoft.com/office/powerpoint/2010/main" val="1900069937"/>
              </p:ext>
            </p:extLst>
          </p:nvPr>
        </p:nvGraphicFramePr>
        <p:xfrm>
          <a:off x="369090" y="1526642"/>
          <a:ext cx="4140565" cy="27648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77EFBE4-291A-E239-C350-9E17F2F0D4C1}"/>
              </a:ext>
            </a:extLst>
          </p:cNvPr>
          <p:cNvGraphicFramePr>
            <a:graphicFrameLocks/>
          </p:cNvGraphicFramePr>
          <p:nvPr>
            <p:extLst>
              <p:ext uri="{D42A27DB-BD31-4B8C-83A1-F6EECF244321}">
                <p14:modId xmlns:p14="http://schemas.microsoft.com/office/powerpoint/2010/main" val="2915953830"/>
              </p:ext>
            </p:extLst>
          </p:nvPr>
        </p:nvGraphicFramePr>
        <p:xfrm>
          <a:off x="4639754" y="1526641"/>
          <a:ext cx="4140565" cy="27648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62778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510" y="398423"/>
            <a:ext cx="6359236" cy="3129300"/>
          </a:xfrm>
        </p:spPr>
        <p:txBody>
          <a:bodyPr/>
          <a:lstStyle/>
          <a:p>
            <a:r>
              <a:rPr lang="en-US" dirty="0" smtClean="0"/>
              <a:t>Subjectively</a:t>
            </a:r>
            <a:endParaRPr lang="en-US" dirty="0"/>
          </a:p>
        </p:txBody>
      </p:sp>
    </p:spTree>
    <p:extLst>
      <p:ext uri="{BB962C8B-B14F-4D97-AF65-F5344CB8AC3E}">
        <p14:creationId xmlns:p14="http://schemas.microsoft.com/office/powerpoint/2010/main" val="436828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Set5 Dataset</a:t>
            </a:r>
            <a:endParaRPr lang="en-US" dirty="0"/>
          </a:p>
        </p:txBody>
      </p:sp>
      <p:sp>
        <p:nvSpPr>
          <p:cNvPr id="4" name="Text Box 8251"/>
          <p:cNvSpPr txBox="1"/>
          <p:nvPr/>
        </p:nvSpPr>
        <p:spPr>
          <a:xfrm>
            <a:off x="826740" y="3072765"/>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(172, 114)</a:t>
            </a:r>
            <a:endParaRPr lang="en-US" sz="1400" dirty="0">
              <a:solidFill>
                <a:srgbClr val="000000"/>
              </a:solidFill>
              <a:effectLst/>
              <a:latin typeface="Times New Roman" panose="02020603050405020304" pitchFamily="18" charset="0"/>
              <a:ea typeface="Times New Roman" panose="02020603050405020304" pitchFamily="18" charset="0"/>
            </a:endParaRPr>
          </a:p>
          <a:p>
            <a:pPr marL="6350" marR="41910" indent="-6350" algn="ctr">
              <a:lnSpc>
                <a:spcPct val="152000"/>
              </a:lnSpc>
              <a:spcBef>
                <a:spcPts val="0"/>
              </a:spcBef>
              <a:spcAft>
                <a:spcPts val="77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Low resolution</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41910" indent="-6350" algn="just">
              <a:lnSpc>
                <a:spcPct val="152000"/>
              </a:lnSpc>
              <a:spcBef>
                <a:spcPts val="0"/>
              </a:spcBef>
              <a:spcAft>
                <a:spcPts val="770"/>
              </a:spcAft>
            </a:pPr>
            <a:r>
              <a:rPr lang="en-US" sz="1400" dirty="0">
                <a:solidFill>
                  <a:srgbClr val="000000"/>
                </a:solidFill>
                <a:effectLst/>
                <a:latin typeface="Times New Roman" panose="02020603050405020304" pitchFamily="18" charset="0"/>
                <a:ea typeface="Times New Roman" panose="02020603050405020304" pitchFamily="18" charset="0"/>
              </a:rPr>
              <a:t> </a:t>
            </a:r>
          </a:p>
          <a:p>
            <a:pPr marL="6350" marR="41910" indent="-6350" algn="just">
              <a:lnSpc>
                <a:spcPct val="152000"/>
              </a:lnSpc>
              <a:spcBef>
                <a:spcPts val="0"/>
              </a:spcBef>
              <a:spcAft>
                <a:spcPts val="770"/>
              </a:spcAft>
            </a:pPr>
            <a:r>
              <a:rPr lang="en-US" sz="1400" dirty="0">
                <a:solidFill>
                  <a:srgbClr val="000000"/>
                </a:solidFill>
                <a:effectLst/>
                <a:latin typeface="Times New Roman" panose="02020603050405020304" pitchFamily="18" charset="0"/>
                <a:ea typeface="Times New Roman" panose="02020603050405020304" pitchFamily="18" charset="0"/>
              </a:rPr>
              <a:t>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03905" y="1764665"/>
            <a:ext cx="858520" cy="1302385"/>
          </a:xfrm>
          <a:prstGeom prst="rect">
            <a:avLst/>
          </a:prstGeom>
          <a:noFill/>
          <a:ln>
            <a:noFill/>
          </a:ln>
        </p:spPr>
      </p:pic>
      <p:sp>
        <p:nvSpPr>
          <p:cNvPr id="6" name="Rectangle 5"/>
          <p:cNvSpPr/>
          <p:nvPr/>
        </p:nvSpPr>
        <p:spPr>
          <a:xfrm>
            <a:off x="1318230" y="2282190"/>
            <a:ext cx="267335" cy="19494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477317" y="913670"/>
            <a:ext cx="5223510" cy="3619500"/>
          </a:xfrm>
          <a:prstGeom prst="rect">
            <a:avLst/>
          </a:prstGeom>
          <a:noFill/>
          <a:ln>
            <a:noFill/>
          </a:ln>
        </p:spPr>
      </p:pic>
      <p:sp>
        <p:nvSpPr>
          <p:cNvPr id="8" name="Arrow: Right 4"/>
          <p:cNvSpPr/>
          <p:nvPr/>
        </p:nvSpPr>
        <p:spPr>
          <a:xfrm>
            <a:off x="2105039" y="2435335"/>
            <a:ext cx="1266825" cy="3429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8450"/>
          <p:cNvSpPr txBox="1"/>
          <p:nvPr/>
        </p:nvSpPr>
        <p:spPr>
          <a:xfrm>
            <a:off x="2466989" y="2101960"/>
            <a:ext cx="561975" cy="3524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41910" indent="-6350" algn="just">
              <a:lnSpc>
                <a:spcPct val="152000"/>
              </a:lnSpc>
              <a:spcBef>
                <a:spcPts val="0"/>
              </a:spcBef>
              <a:spcAft>
                <a:spcPts val="770"/>
              </a:spcAft>
            </a:pPr>
            <a:r>
              <a:rPr lang="en-US" sz="1600">
                <a:solidFill>
                  <a:srgbClr val="000000"/>
                </a:solidFill>
                <a:effectLst/>
                <a:latin typeface="Times New Roman" panose="02020603050405020304" pitchFamily="18" charset="0"/>
                <a:ea typeface="Times New Roman" panose="02020603050405020304" pitchFamily="18" charset="0"/>
              </a:rPr>
              <a:t>2x</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3" name="Text Box 8251"/>
          <p:cNvSpPr txBox="1"/>
          <p:nvPr/>
        </p:nvSpPr>
        <p:spPr>
          <a:xfrm>
            <a:off x="846742" y="1423556"/>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Woman Image</a:t>
            </a:r>
            <a:endParaRPr lang="en-US" sz="1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86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Set14 Dataset</a:t>
            </a:r>
            <a:endParaRPr lang="en-US" dirty="0"/>
          </a:p>
        </p:txBody>
      </p:sp>
      <p:sp>
        <p:nvSpPr>
          <p:cNvPr id="8" name="Arrow: Right 4"/>
          <p:cNvSpPr/>
          <p:nvPr/>
        </p:nvSpPr>
        <p:spPr>
          <a:xfrm>
            <a:off x="2105039" y="2435335"/>
            <a:ext cx="1266825" cy="3429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8450"/>
          <p:cNvSpPr txBox="1"/>
          <p:nvPr/>
        </p:nvSpPr>
        <p:spPr>
          <a:xfrm>
            <a:off x="2466989" y="2101960"/>
            <a:ext cx="561975" cy="3524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41910" indent="-6350" algn="just">
              <a:lnSpc>
                <a:spcPct val="152000"/>
              </a:lnSpc>
              <a:spcBef>
                <a:spcPts val="0"/>
              </a:spcBef>
              <a:spcAft>
                <a:spcPts val="770"/>
              </a:spcAft>
            </a:pPr>
            <a:r>
              <a:rPr lang="en-US" sz="1600">
                <a:solidFill>
                  <a:srgbClr val="000000"/>
                </a:solidFill>
                <a:effectLst/>
                <a:latin typeface="Times New Roman" panose="02020603050405020304" pitchFamily="18" charset="0"/>
                <a:ea typeface="Times New Roman" panose="02020603050405020304" pitchFamily="18" charset="0"/>
              </a:rPr>
              <a:t>2x</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3" name="Text Box 8251"/>
          <p:cNvSpPr txBox="1"/>
          <p:nvPr/>
        </p:nvSpPr>
        <p:spPr>
          <a:xfrm>
            <a:off x="846742" y="1423556"/>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Comic Image</a:t>
            </a:r>
            <a:endParaRPr lang="en-US" sz="1400" dirty="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descr="A picture containing hat, decorated&#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846742" y="1853843"/>
            <a:ext cx="1085215" cy="1571625"/>
          </a:xfrm>
          <a:prstGeom prst="rect">
            <a:avLst/>
          </a:prstGeom>
        </p:spPr>
      </p:pic>
      <p:sp>
        <p:nvSpPr>
          <p:cNvPr id="11" name="Rectangle 10"/>
          <p:cNvSpPr/>
          <p:nvPr/>
        </p:nvSpPr>
        <p:spPr>
          <a:xfrm>
            <a:off x="1065817" y="2387243"/>
            <a:ext cx="228600" cy="20002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8459"/>
          <p:cNvSpPr txBox="1"/>
          <p:nvPr/>
        </p:nvSpPr>
        <p:spPr>
          <a:xfrm>
            <a:off x="846742" y="3443248"/>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(131, 125)</a:t>
            </a:r>
            <a:endParaRPr lang="en-US" sz="1400">
              <a:solidFill>
                <a:srgbClr val="000000"/>
              </a:solidFill>
              <a:effectLst/>
              <a:latin typeface="Times New Roman" panose="02020603050405020304" pitchFamily="18" charset="0"/>
              <a:ea typeface="Times New Roman" panose="02020603050405020304" pitchFamily="18" charset="0"/>
            </a:endParaRPr>
          </a:p>
          <a:p>
            <a:pPr marL="6350" marR="41910" indent="-6350" algn="ctr">
              <a:lnSpc>
                <a:spcPct val="152000"/>
              </a:lnSpc>
              <a:spcBef>
                <a:spcPts val="0"/>
              </a:spcBef>
              <a:spcAft>
                <a:spcPts val="77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Low resolution</a:t>
            </a:r>
            <a:endParaRPr lang="en-US" sz="1400">
              <a:solidFill>
                <a:srgbClr val="000000"/>
              </a:solidFill>
              <a:effectLst/>
              <a:latin typeface="Times New Roman" panose="02020603050405020304" pitchFamily="18" charset="0"/>
              <a:ea typeface="Times New Roman" panose="02020603050405020304" pitchFamily="18" charset="0"/>
            </a:endParaRPr>
          </a:p>
          <a:p>
            <a:pPr marL="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a:p>
            <a:pPr marL="635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p:txBody>
      </p:sp>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3390914" y="894164"/>
            <a:ext cx="5309508" cy="3584317"/>
          </a:xfrm>
          <a:prstGeom prst="rect">
            <a:avLst/>
          </a:prstGeom>
          <a:noFill/>
          <a:ln>
            <a:noFill/>
          </a:ln>
        </p:spPr>
      </p:pic>
    </p:spTree>
    <p:extLst>
      <p:ext uri="{BB962C8B-B14F-4D97-AF65-F5344CB8AC3E}">
        <p14:creationId xmlns:p14="http://schemas.microsoft.com/office/powerpoint/2010/main" val="326358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10" name="Text Placeholder 1">
            <a:extLst>
              <a:ext uri="{FF2B5EF4-FFF2-40B4-BE49-F238E27FC236}">
                <a16:creationId xmlns:a16="http://schemas.microsoft.com/office/drawing/2014/main" id="{BBABDA84-18E4-6AA2-723A-14111C3C1591}"/>
              </a:ext>
            </a:extLst>
          </p:cNvPr>
          <p:cNvSpPr>
            <a:spLocks noGrp="1"/>
          </p:cNvSpPr>
          <p:nvPr>
            <p:ph type="body" idx="1"/>
          </p:nvPr>
        </p:nvSpPr>
        <p:spPr>
          <a:xfrm>
            <a:off x="709775" y="1399650"/>
            <a:ext cx="7434900" cy="3023100"/>
          </a:xfrm>
        </p:spPr>
        <p:txBody>
          <a:bodyPr/>
          <a:lstStyle/>
          <a:p>
            <a:pPr>
              <a:buFont typeface="Arial" panose="020B0604020202020204" pitchFamily="34" charset="0"/>
              <a:buChar char="•"/>
            </a:pPr>
            <a:r>
              <a:rPr lang="en-US" sz="1600" dirty="0"/>
              <a:t>Remote sensing is the technique of observing and analyzing objects from a distance without being in direct contact with them.</a:t>
            </a:r>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a:xfrm>
            <a:off x="701600" y="612675"/>
            <a:ext cx="7232700" cy="744000"/>
          </a:xfrm>
        </p:spPr>
        <p:txBody>
          <a:bodyPr/>
          <a:lstStyle/>
          <a:p>
            <a:r>
              <a:rPr lang="en-US" dirty="0"/>
              <a:t>Earth-observation remote sensing </a:t>
            </a:r>
          </a:p>
        </p:txBody>
      </p:sp>
      <p:pic>
        <p:nvPicPr>
          <p:cNvPr id="6146" name="Picture 2" descr="page19image56042432">
            <a:extLst>
              <a:ext uri="{FF2B5EF4-FFF2-40B4-BE49-F238E27FC236}">
                <a16:creationId xmlns:a16="http://schemas.microsoft.com/office/drawing/2014/main" id="{34382D21-DFE8-C397-2AFC-7AB1A4602C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27"/>
          <a:stretch/>
        </p:blipFill>
        <p:spPr bwMode="auto">
          <a:xfrm>
            <a:off x="709775" y="2283900"/>
            <a:ext cx="3920166" cy="17205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19image56042432">
            <a:extLst>
              <a:ext uri="{FF2B5EF4-FFF2-40B4-BE49-F238E27FC236}">
                <a16:creationId xmlns:a16="http://schemas.microsoft.com/office/drawing/2014/main" id="{61953E51-754D-998E-1988-5ED405778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780" b="5574"/>
          <a:stretch/>
        </p:blipFill>
        <p:spPr bwMode="auto">
          <a:xfrm>
            <a:off x="5031631" y="2222267"/>
            <a:ext cx="3620799" cy="17764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147DC32-51C5-509F-0D9C-9E272695F922}"/>
              </a:ext>
            </a:extLst>
          </p:cNvPr>
          <p:cNvSpPr/>
          <p:nvPr/>
        </p:nvSpPr>
        <p:spPr>
          <a:xfrm>
            <a:off x="893171" y="4017530"/>
            <a:ext cx="1467859" cy="523220"/>
          </a:xfrm>
          <a:prstGeom prst="rect">
            <a:avLst/>
          </a:prstGeom>
        </p:spPr>
        <p:txBody>
          <a:bodyPr wrap="square">
            <a:spAutoFit/>
          </a:bodyPr>
          <a:lstStyle/>
          <a:p>
            <a:r>
              <a:rPr lang="en-US" dirty="0"/>
              <a:t>Low </a:t>
            </a:r>
            <a:r>
              <a:rPr lang="en-US" dirty="0" smtClean="0"/>
              <a:t>Resolution</a:t>
            </a:r>
            <a:endParaRPr lang="en-EG" dirty="0"/>
          </a:p>
          <a:p>
            <a:endParaRPr lang="en-EG" dirty="0"/>
          </a:p>
        </p:txBody>
      </p:sp>
      <p:sp>
        <p:nvSpPr>
          <p:cNvPr id="4" name="Rectangle 3">
            <a:extLst>
              <a:ext uri="{FF2B5EF4-FFF2-40B4-BE49-F238E27FC236}">
                <a16:creationId xmlns:a16="http://schemas.microsoft.com/office/drawing/2014/main" id="{83856001-5885-3282-6468-87FDF2220293}"/>
              </a:ext>
            </a:extLst>
          </p:cNvPr>
          <p:cNvSpPr/>
          <p:nvPr/>
        </p:nvSpPr>
        <p:spPr>
          <a:xfrm>
            <a:off x="5215027" y="3998725"/>
            <a:ext cx="1467859" cy="738664"/>
          </a:xfrm>
          <a:prstGeom prst="rect">
            <a:avLst/>
          </a:prstGeom>
        </p:spPr>
        <p:txBody>
          <a:bodyPr wrap="square">
            <a:spAutoFit/>
          </a:bodyPr>
          <a:lstStyle/>
          <a:p>
            <a:r>
              <a:rPr lang="en-US" dirty="0"/>
              <a:t>Low Resolution</a:t>
            </a:r>
          </a:p>
          <a:p>
            <a:endParaRPr lang="en-EG" dirty="0"/>
          </a:p>
          <a:p>
            <a:endParaRPr lang="en-EG" dirty="0"/>
          </a:p>
        </p:txBody>
      </p:sp>
      <p:sp>
        <p:nvSpPr>
          <p:cNvPr id="5" name="TextBox 4">
            <a:extLst>
              <a:ext uri="{FF2B5EF4-FFF2-40B4-BE49-F238E27FC236}">
                <a16:creationId xmlns:a16="http://schemas.microsoft.com/office/drawing/2014/main" id="{E1D7DB69-4282-BAFE-DFE6-5E6CE3C67FD3}"/>
              </a:ext>
            </a:extLst>
          </p:cNvPr>
          <p:cNvSpPr txBox="1"/>
          <p:nvPr/>
        </p:nvSpPr>
        <p:spPr>
          <a:xfrm>
            <a:off x="2868785" y="4004026"/>
            <a:ext cx="1558440" cy="523220"/>
          </a:xfrm>
          <a:prstGeom prst="rect">
            <a:avLst/>
          </a:prstGeom>
          <a:noFill/>
        </p:spPr>
        <p:txBody>
          <a:bodyPr wrap="none" rtlCol="0">
            <a:spAutoFit/>
          </a:bodyPr>
          <a:lstStyle/>
          <a:p>
            <a:r>
              <a:rPr lang="en-US" dirty="0"/>
              <a:t>Super </a:t>
            </a:r>
            <a:r>
              <a:rPr lang="en-US" dirty="0" smtClean="0"/>
              <a:t>Resolution</a:t>
            </a:r>
            <a:endParaRPr lang="en-EG" dirty="0"/>
          </a:p>
          <a:p>
            <a:endParaRPr lang="en-EG" dirty="0"/>
          </a:p>
        </p:txBody>
      </p:sp>
      <p:sp>
        <p:nvSpPr>
          <p:cNvPr id="9" name="Rectangle 8">
            <a:extLst>
              <a:ext uri="{FF2B5EF4-FFF2-40B4-BE49-F238E27FC236}">
                <a16:creationId xmlns:a16="http://schemas.microsoft.com/office/drawing/2014/main" id="{39CB5B7A-A7E8-97A7-9486-57EB0481B547}"/>
              </a:ext>
            </a:extLst>
          </p:cNvPr>
          <p:cNvSpPr/>
          <p:nvPr/>
        </p:nvSpPr>
        <p:spPr>
          <a:xfrm>
            <a:off x="7019065" y="4017530"/>
            <a:ext cx="1633365" cy="1169551"/>
          </a:xfrm>
          <a:prstGeom prst="rect">
            <a:avLst/>
          </a:prstGeom>
        </p:spPr>
        <p:txBody>
          <a:bodyPr wrap="square">
            <a:spAutoFit/>
          </a:bodyPr>
          <a:lstStyle/>
          <a:p>
            <a:r>
              <a:rPr lang="en-US" dirty="0"/>
              <a:t>Super Resolution</a:t>
            </a:r>
          </a:p>
          <a:p>
            <a:endParaRPr lang="en-EG" dirty="0"/>
          </a:p>
          <a:p>
            <a:endParaRPr lang="en-EG" dirty="0"/>
          </a:p>
          <a:p>
            <a:endParaRPr lang="en-EG" dirty="0"/>
          </a:p>
          <a:p>
            <a:endParaRPr lang="en-EG" dirty="0"/>
          </a:p>
        </p:txBody>
      </p:sp>
    </p:spTree>
    <p:extLst>
      <p:ext uri="{BB962C8B-B14F-4D97-AF65-F5344CB8AC3E}">
        <p14:creationId xmlns:p14="http://schemas.microsoft.com/office/powerpoint/2010/main" val="2547738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Medical dataset</a:t>
            </a:r>
            <a:endParaRPr lang="en-US" dirty="0"/>
          </a:p>
        </p:txBody>
      </p:sp>
      <p:sp>
        <p:nvSpPr>
          <p:cNvPr id="8" name="Arrow: Right 4"/>
          <p:cNvSpPr/>
          <p:nvPr/>
        </p:nvSpPr>
        <p:spPr>
          <a:xfrm>
            <a:off x="2105039" y="2435335"/>
            <a:ext cx="1266825" cy="3429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8450"/>
          <p:cNvSpPr txBox="1"/>
          <p:nvPr/>
        </p:nvSpPr>
        <p:spPr>
          <a:xfrm>
            <a:off x="2466989" y="2101960"/>
            <a:ext cx="561975" cy="3524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41910" indent="-6350" algn="just">
              <a:lnSpc>
                <a:spcPct val="152000"/>
              </a:lnSpc>
              <a:spcBef>
                <a:spcPts val="0"/>
              </a:spcBef>
              <a:spcAft>
                <a:spcPts val="770"/>
              </a:spcAft>
            </a:pPr>
            <a:r>
              <a:rPr lang="en-US" sz="1600">
                <a:solidFill>
                  <a:srgbClr val="000000"/>
                </a:solidFill>
                <a:effectLst/>
                <a:latin typeface="Times New Roman" panose="02020603050405020304" pitchFamily="18" charset="0"/>
                <a:ea typeface="Times New Roman" panose="02020603050405020304" pitchFamily="18" charset="0"/>
              </a:rPr>
              <a:t>2x</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3" name="Text Box 8251"/>
          <p:cNvSpPr txBox="1"/>
          <p:nvPr/>
        </p:nvSpPr>
        <p:spPr>
          <a:xfrm>
            <a:off x="846742" y="1423556"/>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Fifth Image</a:t>
            </a:r>
            <a:endParaRPr lang="en-US" sz="1400" dirty="0">
              <a:solidFill>
                <a:srgbClr val="000000"/>
              </a:solidFill>
              <a:effectLst/>
              <a:latin typeface="Times New Roman" panose="02020603050405020304" pitchFamily="18" charset="0"/>
              <a:ea typeface="Times New Roman" panose="02020603050405020304" pitchFamily="18" charset="0"/>
            </a:endParaRPr>
          </a:p>
        </p:txBody>
      </p:sp>
      <p:pic>
        <p:nvPicPr>
          <p:cNvPr id="15" name="Picture 14" descr="A close-up of a person's face&#10;&#10;Description automatically generated with low confidence"/>
          <p:cNvPicPr/>
          <p:nvPr/>
        </p:nvPicPr>
        <p:blipFill>
          <a:blip r:embed="rId2" cstate="print">
            <a:extLst>
              <a:ext uri="{28A0092B-C50C-407E-A947-70E740481C1C}">
                <a14:useLocalDpi xmlns:a14="http://schemas.microsoft.com/office/drawing/2010/main" val="0"/>
              </a:ext>
            </a:extLst>
          </a:blip>
          <a:stretch>
            <a:fillRect/>
          </a:stretch>
        </p:blipFill>
        <p:spPr>
          <a:xfrm>
            <a:off x="846742" y="1848873"/>
            <a:ext cx="1123950" cy="1498600"/>
          </a:xfrm>
          <a:prstGeom prst="rect">
            <a:avLst/>
          </a:prstGeom>
        </p:spPr>
      </p:pic>
      <p:sp>
        <p:nvSpPr>
          <p:cNvPr id="16" name="Rectangle 15"/>
          <p:cNvSpPr/>
          <p:nvPr/>
        </p:nvSpPr>
        <p:spPr>
          <a:xfrm>
            <a:off x="1046767" y="2896623"/>
            <a:ext cx="381000" cy="35242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8467"/>
          <p:cNvSpPr txBox="1"/>
          <p:nvPr/>
        </p:nvSpPr>
        <p:spPr>
          <a:xfrm>
            <a:off x="846742" y="3451613"/>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(576, 432)</a:t>
            </a:r>
            <a:endParaRPr lang="en-US" sz="1400">
              <a:solidFill>
                <a:srgbClr val="000000"/>
              </a:solidFill>
              <a:effectLst/>
              <a:latin typeface="Times New Roman" panose="02020603050405020304" pitchFamily="18" charset="0"/>
              <a:ea typeface="Times New Roman" panose="02020603050405020304" pitchFamily="18" charset="0"/>
            </a:endParaRPr>
          </a:p>
          <a:p>
            <a:pPr marL="6350" marR="41910" indent="-6350" algn="ctr">
              <a:lnSpc>
                <a:spcPct val="152000"/>
              </a:lnSpc>
              <a:spcBef>
                <a:spcPts val="0"/>
              </a:spcBef>
              <a:spcAft>
                <a:spcPts val="77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Low resolution</a:t>
            </a:r>
            <a:endParaRPr lang="en-US" sz="1400">
              <a:solidFill>
                <a:srgbClr val="000000"/>
              </a:solidFill>
              <a:effectLst/>
              <a:latin typeface="Times New Roman" panose="02020603050405020304" pitchFamily="18" charset="0"/>
              <a:ea typeface="Times New Roman" panose="02020603050405020304" pitchFamily="18" charset="0"/>
            </a:endParaRPr>
          </a:p>
          <a:p>
            <a:pPr marL="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a:p>
            <a:pPr marL="635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p:txBody>
      </p:sp>
      <p:pic>
        <p:nvPicPr>
          <p:cNvPr id="18" name="Picture 17"/>
          <p:cNvPicPr/>
          <p:nvPr/>
        </p:nvPicPr>
        <p:blipFill>
          <a:blip r:embed="rId3">
            <a:extLst>
              <a:ext uri="{28A0092B-C50C-407E-A947-70E740481C1C}">
                <a14:useLocalDpi xmlns:a14="http://schemas.microsoft.com/office/drawing/2010/main" val="0"/>
              </a:ext>
            </a:extLst>
          </a:blip>
          <a:srcRect/>
          <a:stretch>
            <a:fillRect/>
          </a:stretch>
        </p:blipFill>
        <p:spPr bwMode="auto">
          <a:xfrm>
            <a:off x="3506211" y="1127385"/>
            <a:ext cx="5067300" cy="3301699"/>
          </a:xfrm>
          <a:prstGeom prst="rect">
            <a:avLst/>
          </a:prstGeom>
          <a:noFill/>
          <a:ln>
            <a:noFill/>
          </a:ln>
        </p:spPr>
      </p:pic>
    </p:spTree>
    <p:extLst>
      <p:ext uri="{BB962C8B-B14F-4D97-AF65-F5344CB8AC3E}">
        <p14:creationId xmlns:p14="http://schemas.microsoft.com/office/powerpoint/2010/main" val="4096885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a:t>
            </a:r>
            <a:r>
              <a:rPr lang="en-US" dirty="0" smtClean="0"/>
              <a:t>oject dataset</a:t>
            </a:r>
            <a:endParaRPr lang="en-US" dirty="0"/>
          </a:p>
        </p:txBody>
      </p:sp>
      <p:sp>
        <p:nvSpPr>
          <p:cNvPr id="8" name="Arrow: Right 4"/>
          <p:cNvSpPr/>
          <p:nvPr/>
        </p:nvSpPr>
        <p:spPr>
          <a:xfrm>
            <a:off x="2105039" y="2435335"/>
            <a:ext cx="1266825" cy="3429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8450"/>
          <p:cNvSpPr txBox="1"/>
          <p:nvPr/>
        </p:nvSpPr>
        <p:spPr>
          <a:xfrm>
            <a:off x="2466989" y="2101960"/>
            <a:ext cx="561975" cy="3524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41910" indent="-6350" algn="just">
              <a:lnSpc>
                <a:spcPct val="152000"/>
              </a:lnSpc>
              <a:spcBef>
                <a:spcPts val="0"/>
              </a:spcBef>
              <a:spcAft>
                <a:spcPts val="770"/>
              </a:spcAft>
            </a:pPr>
            <a:r>
              <a:rPr lang="en-US" sz="1600">
                <a:solidFill>
                  <a:srgbClr val="000000"/>
                </a:solidFill>
                <a:effectLst/>
                <a:latin typeface="Times New Roman" panose="02020603050405020304" pitchFamily="18" charset="0"/>
                <a:ea typeface="Times New Roman" panose="02020603050405020304" pitchFamily="18" charset="0"/>
              </a:rPr>
              <a:t>2x</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3" name="Text Box 8251"/>
          <p:cNvSpPr txBox="1"/>
          <p:nvPr/>
        </p:nvSpPr>
        <p:spPr>
          <a:xfrm>
            <a:off x="846742" y="1423556"/>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Nature2 Image</a:t>
            </a:r>
            <a:endParaRPr lang="en-US" sz="1400" dirty="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330" y="1714626"/>
            <a:ext cx="1232535" cy="2190750"/>
          </a:xfrm>
          <a:prstGeom prst="rect">
            <a:avLst/>
          </a:prstGeom>
          <a:noFill/>
          <a:ln>
            <a:noFill/>
          </a:ln>
        </p:spPr>
      </p:pic>
      <p:sp>
        <p:nvSpPr>
          <p:cNvPr id="11" name="Rectangle 10"/>
          <p:cNvSpPr/>
          <p:nvPr/>
        </p:nvSpPr>
        <p:spPr>
          <a:xfrm>
            <a:off x="1643530" y="2505201"/>
            <a:ext cx="333375" cy="2857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8478"/>
          <p:cNvSpPr txBox="1"/>
          <p:nvPr/>
        </p:nvSpPr>
        <p:spPr>
          <a:xfrm>
            <a:off x="865020" y="3960621"/>
            <a:ext cx="1172845" cy="5346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marR="41910" indent="-6350" algn="ctr">
              <a:lnSpc>
                <a:spcPct val="152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(960, 540)</a:t>
            </a:r>
            <a:endParaRPr lang="en-US" sz="1400">
              <a:solidFill>
                <a:srgbClr val="000000"/>
              </a:solidFill>
              <a:effectLst/>
              <a:latin typeface="Times New Roman" panose="02020603050405020304" pitchFamily="18" charset="0"/>
              <a:ea typeface="Times New Roman" panose="02020603050405020304" pitchFamily="18" charset="0"/>
            </a:endParaRPr>
          </a:p>
          <a:p>
            <a:pPr marL="6350" marR="41910" indent="-6350" algn="ctr">
              <a:lnSpc>
                <a:spcPct val="152000"/>
              </a:lnSpc>
              <a:spcBef>
                <a:spcPts val="0"/>
              </a:spcBef>
              <a:spcAft>
                <a:spcPts val="77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Low resolution</a:t>
            </a:r>
            <a:endParaRPr lang="en-US" sz="1400">
              <a:solidFill>
                <a:srgbClr val="000000"/>
              </a:solidFill>
              <a:effectLst/>
              <a:latin typeface="Times New Roman" panose="02020603050405020304" pitchFamily="18" charset="0"/>
              <a:ea typeface="Times New Roman" panose="02020603050405020304" pitchFamily="18" charset="0"/>
            </a:endParaRPr>
          </a:p>
          <a:p>
            <a:pPr marL="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a:p>
            <a:pPr marL="6350" marR="41910" indent="-6350" algn="just">
              <a:lnSpc>
                <a:spcPct val="152000"/>
              </a:lnSpc>
              <a:spcBef>
                <a:spcPts val="0"/>
              </a:spcBef>
              <a:spcAft>
                <a:spcPts val="770"/>
              </a:spcAft>
            </a:pPr>
            <a:r>
              <a:rPr lang="en-US" sz="1400">
                <a:solidFill>
                  <a:srgbClr val="000000"/>
                </a:solidFill>
                <a:effectLst/>
                <a:latin typeface="Times New Roman" panose="02020603050405020304" pitchFamily="18" charset="0"/>
                <a:ea typeface="Times New Roman" panose="02020603050405020304" pitchFamily="18" charset="0"/>
              </a:rPr>
              <a:t> </a:t>
            </a:r>
          </a:p>
        </p:txBody>
      </p:sp>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3609123" y="1210666"/>
            <a:ext cx="5038686" cy="3486024"/>
          </a:xfrm>
          <a:prstGeom prst="rect">
            <a:avLst/>
          </a:prstGeom>
          <a:noFill/>
          <a:ln>
            <a:noFill/>
          </a:ln>
        </p:spPr>
      </p:pic>
    </p:spTree>
    <p:extLst>
      <p:ext uri="{BB962C8B-B14F-4D97-AF65-F5344CB8AC3E}">
        <p14:creationId xmlns:p14="http://schemas.microsoft.com/office/powerpoint/2010/main" val="33592152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6682" y="814060"/>
            <a:ext cx="6359236" cy="3129300"/>
          </a:xfrm>
        </p:spPr>
        <p:txBody>
          <a:bodyPr/>
          <a:lstStyle/>
          <a:p>
            <a:pPr algn="ctr"/>
            <a:r>
              <a:rPr lang="en-US" dirty="0" smtClean="0"/>
              <a:t>Time of processing</a:t>
            </a:r>
            <a:endParaRPr lang="en-US" dirty="0"/>
          </a:p>
        </p:txBody>
      </p:sp>
    </p:spTree>
    <p:extLst>
      <p:ext uri="{BB962C8B-B14F-4D97-AF65-F5344CB8AC3E}">
        <p14:creationId xmlns:p14="http://schemas.microsoft.com/office/powerpoint/2010/main" val="40051641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1600" y="612675"/>
            <a:ext cx="1885736" cy="744000"/>
          </a:xfrm>
        </p:spPr>
        <p:txBody>
          <a:bodyPr/>
          <a:lstStyle/>
          <a:p>
            <a:r>
              <a:rPr lang="en-US" dirty="0" smtClean="0"/>
              <a:t>Set5</a:t>
            </a:r>
            <a:br>
              <a:rPr lang="en-US" dirty="0" smtClean="0"/>
            </a:br>
            <a:r>
              <a:rPr lang="en-US" dirty="0" smtClean="0"/>
              <a:t>Dataset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67457121"/>
              </p:ext>
            </p:extLst>
          </p:nvPr>
        </p:nvGraphicFramePr>
        <p:xfrm>
          <a:off x="2483425" y="906005"/>
          <a:ext cx="6109855" cy="3614039"/>
        </p:xfrm>
        <a:graphic>
          <a:graphicData uri="http://schemas.openxmlformats.org/drawingml/2006/table">
            <a:tbl>
              <a:tblPr firstRow="1" firstCol="1" bandRow="1">
                <a:tableStyleId>{5940675A-B579-460E-94D1-54222C63F5DA}</a:tableStyleId>
              </a:tblPr>
              <a:tblGrid>
                <a:gridCol w="1834436">
                  <a:extLst>
                    <a:ext uri="{9D8B030D-6E8A-4147-A177-3AD203B41FA5}">
                      <a16:colId xmlns:a16="http://schemas.microsoft.com/office/drawing/2014/main" val="1596173326"/>
                    </a:ext>
                  </a:extLst>
                </a:gridCol>
                <a:gridCol w="857339">
                  <a:extLst>
                    <a:ext uri="{9D8B030D-6E8A-4147-A177-3AD203B41FA5}">
                      <a16:colId xmlns:a16="http://schemas.microsoft.com/office/drawing/2014/main" val="1701377891"/>
                    </a:ext>
                  </a:extLst>
                </a:gridCol>
                <a:gridCol w="789004">
                  <a:extLst>
                    <a:ext uri="{9D8B030D-6E8A-4147-A177-3AD203B41FA5}">
                      <a16:colId xmlns:a16="http://schemas.microsoft.com/office/drawing/2014/main" val="4013308755"/>
                    </a:ext>
                  </a:extLst>
                </a:gridCol>
                <a:gridCol w="657269">
                  <a:extLst>
                    <a:ext uri="{9D8B030D-6E8A-4147-A177-3AD203B41FA5}">
                      <a16:colId xmlns:a16="http://schemas.microsoft.com/office/drawing/2014/main" val="3019038528"/>
                    </a:ext>
                  </a:extLst>
                </a:gridCol>
                <a:gridCol w="657269">
                  <a:extLst>
                    <a:ext uri="{9D8B030D-6E8A-4147-A177-3AD203B41FA5}">
                      <a16:colId xmlns:a16="http://schemas.microsoft.com/office/drawing/2014/main" val="398318228"/>
                    </a:ext>
                  </a:extLst>
                </a:gridCol>
                <a:gridCol w="657269">
                  <a:extLst>
                    <a:ext uri="{9D8B030D-6E8A-4147-A177-3AD203B41FA5}">
                      <a16:colId xmlns:a16="http://schemas.microsoft.com/office/drawing/2014/main" val="1506213618"/>
                    </a:ext>
                  </a:extLst>
                </a:gridCol>
                <a:gridCol w="657269">
                  <a:extLst>
                    <a:ext uri="{9D8B030D-6E8A-4147-A177-3AD203B41FA5}">
                      <a16:colId xmlns:a16="http://schemas.microsoft.com/office/drawing/2014/main" val="3628741913"/>
                    </a:ext>
                  </a:extLst>
                </a:gridCol>
              </a:tblGrid>
              <a:tr h="526074">
                <a:tc rowSpan="2">
                  <a:txBody>
                    <a:bodyPr/>
                    <a:lstStyle/>
                    <a:p>
                      <a:pPr marL="6350" marR="41910" indent="-6350" algn="ctr">
                        <a:lnSpc>
                          <a:spcPct val="152000"/>
                        </a:lnSpc>
                        <a:spcBef>
                          <a:spcPts val="0"/>
                        </a:spcBef>
                        <a:spcAft>
                          <a:spcPts val="0"/>
                        </a:spcAft>
                      </a:pPr>
                      <a:r>
                        <a:rPr lang="en-US" sz="1200" dirty="0" smtClean="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gridSpan="2">
                  <a:txBody>
                    <a:bodyPr/>
                    <a:lstStyle/>
                    <a:p>
                      <a:pPr marL="6350" marR="41910" indent="-6350" algn="ctr">
                        <a:lnSpc>
                          <a:spcPct val="152000"/>
                        </a:lnSpc>
                        <a:spcBef>
                          <a:spcPts val="0"/>
                        </a:spcBef>
                        <a:spcAft>
                          <a:spcPts val="0"/>
                        </a:spcAft>
                      </a:pPr>
                      <a:r>
                        <a:rPr lang="en-US" sz="1200" dirty="0">
                          <a:solidFill>
                            <a:schemeClr val="tx2"/>
                          </a:solidFill>
                          <a:effectLst/>
                        </a:rPr>
                        <a:t>Baby</a:t>
                      </a:r>
                    </a:p>
                    <a:p>
                      <a:pPr marL="6350" marR="41910" indent="-6350" algn="ctr">
                        <a:lnSpc>
                          <a:spcPct val="152000"/>
                        </a:lnSpc>
                        <a:spcBef>
                          <a:spcPts val="0"/>
                        </a:spcBef>
                        <a:spcAft>
                          <a:spcPts val="0"/>
                        </a:spcAft>
                      </a:pPr>
                      <a:r>
                        <a:rPr lang="en-US" sz="1200" dirty="0">
                          <a:solidFill>
                            <a:schemeClr val="tx2"/>
                          </a:solidFill>
                          <a:effectLst/>
                        </a:rPr>
                        <a:t>(512, 512)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a:solidFill>
                            <a:schemeClr val="tx2"/>
                          </a:solidFill>
                          <a:effectLst/>
                        </a:rPr>
                        <a:t>Bird</a:t>
                      </a:r>
                    </a:p>
                    <a:p>
                      <a:pPr marL="6350" marR="41910" indent="-6350" algn="ctr">
                        <a:lnSpc>
                          <a:spcPct val="152000"/>
                        </a:lnSpc>
                        <a:spcBef>
                          <a:spcPts val="0"/>
                        </a:spcBef>
                        <a:spcAft>
                          <a:spcPts val="0"/>
                        </a:spcAft>
                      </a:pPr>
                      <a:r>
                        <a:rPr lang="en-US" sz="1200">
                          <a:solidFill>
                            <a:schemeClr val="tx2"/>
                          </a:solidFill>
                          <a:effectLst/>
                        </a:rPr>
                        <a:t>(288, 288 )</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a:solidFill>
                            <a:schemeClr val="tx2"/>
                          </a:solidFill>
                          <a:effectLst/>
                        </a:rPr>
                        <a:t>Woman</a:t>
                      </a:r>
                    </a:p>
                    <a:p>
                      <a:pPr marL="6350" marR="41910" indent="-6350" algn="ctr">
                        <a:lnSpc>
                          <a:spcPct val="152000"/>
                        </a:lnSpc>
                        <a:spcBef>
                          <a:spcPts val="0"/>
                        </a:spcBef>
                        <a:spcAft>
                          <a:spcPts val="0"/>
                        </a:spcAft>
                      </a:pPr>
                      <a:r>
                        <a:rPr lang="en-US" sz="1200">
                          <a:solidFill>
                            <a:schemeClr val="tx2"/>
                          </a:solidFill>
                          <a:effectLst/>
                        </a:rPr>
                        <a:t>(228, 344)</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hMerge="1">
                  <a:txBody>
                    <a:bodyPr/>
                    <a:lstStyle/>
                    <a:p>
                      <a:endParaRPr lang="en-US"/>
                    </a:p>
                  </a:txBody>
                  <a:tcPr/>
                </a:tc>
                <a:extLst>
                  <a:ext uri="{0D108BD9-81ED-4DB2-BD59-A6C34878D82A}">
                    <a16:rowId xmlns:a16="http://schemas.microsoft.com/office/drawing/2014/main" val="1119507324"/>
                  </a:ext>
                </a:extLst>
              </a:tr>
              <a:tr h="263036">
                <a:tc vMerge="1">
                  <a:txBody>
                    <a:bodyPr/>
                    <a:lstStyle/>
                    <a:p>
                      <a:endParaRPr lang="en-US"/>
                    </a:p>
                  </a:txBody>
                  <a:tcPr/>
                </a:tc>
                <a:tc>
                  <a:txBody>
                    <a:bodyPr/>
                    <a:lstStyle/>
                    <a:p>
                      <a:pPr marL="6350" marR="41910" indent="-6350" algn="ctr">
                        <a:lnSpc>
                          <a:spcPct val="152000"/>
                        </a:lnSpc>
                        <a:spcBef>
                          <a:spcPts val="0"/>
                        </a:spcBef>
                        <a:spcAft>
                          <a:spcPts val="0"/>
                        </a:spcAft>
                      </a:pPr>
                      <a:r>
                        <a:rPr lang="en-US" sz="1200">
                          <a:solidFill>
                            <a:schemeClr val="tx2"/>
                          </a:solidFill>
                          <a:effectLst/>
                        </a:rPr>
                        <a:t>X2</a:t>
                      </a:r>
                      <a:endParaRPr lang="en-US" sz="12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X2</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chemeClr val="tx2"/>
                          </a:solidFill>
                          <a:effectLst/>
                        </a:rPr>
                        <a:t>X4</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extLst>
                  <a:ext uri="{0D108BD9-81ED-4DB2-BD59-A6C34878D82A}">
                    <a16:rowId xmlns:a16="http://schemas.microsoft.com/office/drawing/2014/main" val="3810352828"/>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effectLst/>
                        </a:rPr>
                        <a:t>0.96s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3.13s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0.31s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1.04s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0.29s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1.00s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extLst>
                  <a:ext uri="{0D108BD9-81ED-4DB2-BD59-A6C34878D82A}">
                    <a16:rowId xmlns:a16="http://schemas.microsoft.com/office/drawing/2014/main" val="934281894"/>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0.31s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0.34s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0.19s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0.12s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0.08s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0.12s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extLst>
                  <a:ext uri="{0D108BD9-81ED-4DB2-BD59-A6C34878D82A}">
                    <a16:rowId xmlns:a16="http://schemas.microsoft.com/office/drawing/2014/main" val="246053110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effectLst/>
                        </a:rPr>
                        <a:t>82.01s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32.02s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22.84s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22.98s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22.02s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9.39s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extLst>
                  <a:ext uri="{0D108BD9-81ED-4DB2-BD59-A6C34878D82A}">
                    <a16:rowId xmlns:a16="http://schemas.microsoft.com/office/drawing/2014/main" val="302946784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0.20s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0.22s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0.08s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0.09s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0.09s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effectLst/>
                        </a:rPr>
                        <a:t>0.08s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extLst>
                  <a:ext uri="{0D108BD9-81ED-4DB2-BD59-A6C34878D82A}">
                    <a16:rowId xmlns:a16="http://schemas.microsoft.com/office/drawing/2014/main" val="2176994935"/>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algn="ctr"/>
                      <a:r>
                        <a:rPr lang="en-US" sz="1200" dirty="0" smtClean="0">
                          <a:effectLst/>
                        </a:rPr>
                        <a:t>1.76s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2.91s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0.54s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1.09s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0.49s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1.24s</a:t>
                      </a:r>
                      <a:endParaRPr lang="en-US" sz="1200" dirty="0">
                        <a:effectLst/>
                        <a:latin typeface="Calibri" panose="020F0502020204030204" pitchFamily="34" charset="0"/>
                        <a:cs typeface="Arial" panose="020B0604020202020204" pitchFamily="34" charset="0"/>
                      </a:endParaRPr>
                    </a:p>
                  </a:txBody>
                  <a:tcPr marL="64828" marR="64828" marT="0" marB="0" anchor="ctr"/>
                </a:tc>
                <a:extLst>
                  <a:ext uri="{0D108BD9-81ED-4DB2-BD59-A6C34878D82A}">
                    <a16:rowId xmlns:a16="http://schemas.microsoft.com/office/drawing/2014/main" val="2172401318"/>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effectLst/>
                        </a:rPr>
                        <a:t>0.97s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1.79s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0.57s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0.80s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0.32s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0.54s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extLst>
                  <a:ext uri="{0D108BD9-81ED-4DB2-BD59-A6C34878D82A}">
                    <a16:rowId xmlns:a16="http://schemas.microsoft.com/office/drawing/2014/main" val="2999628571"/>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effectLst/>
                        </a:rPr>
                        <a:t>1.19s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2.63s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0.58s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1.03s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0.38s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tc>
                  <a:txBody>
                    <a:bodyPr/>
                    <a:lstStyle/>
                    <a:p>
                      <a:pPr marL="6350" marR="41910" indent="-6350" algn="ctr">
                        <a:lnSpc>
                          <a:spcPct val="152000"/>
                        </a:lnSpc>
                        <a:spcBef>
                          <a:spcPts val="0"/>
                        </a:spcBef>
                        <a:spcAft>
                          <a:spcPts val="0"/>
                        </a:spcAft>
                      </a:pPr>
                      <a:r>
                        <a:rPr lang="en-US" sz="1200" dirty="0" smtClean="0">
                          <a:effectLst/>
                        </a:rPr>
                        <a:t>0.80s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tc>
                <a:extLst>
                  <a:ext uri="{0D108BD9-81ED-4DB2-BD59-A6C34878D82A}">
                    <a16:rowId xmlns:a16="http://schemas.microsoft.com/office/drawing/2014/main" val="3880611310"/>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algn="ctr"/>
                      <a:r>
                        <a:rPr lang="en-US" sz="1200" dirty="0">
                          <a:effectLst/>
                        </a:rPr>
                        <a:t>-</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38.86s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a:effectLst/>
                        </a:rPr>
                        <a:t>-</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13.72s</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a:effectLst/>
                        </a:rPr>
                        <a:t>-</a:t>
                      </a:r>
                      <a:endParaRPr lang="en-US" sz="1200" dirty="0">
                        <a:effectLst/>
                        <a:latin typeface="Calibri" panose="020F0502020204030204" pitchFamily="34" charset="0"/>
                        <a:cs typeface="Arial" panose="020B0604020202020204" pitchFamily="34" charset="0"/>
                      </a:endParaRPr>
                    </a:p>
                  </a:txBody>
                  <a:tcPr marL="64828" marR="64828" marT="0" marB="0" anchor="ctr"/>
                </a:tc>
                <a:tc>
                  <a:txBody>
                    <a:bodyPr/>
                    <a:lstStyle/>
                    <a:p>
                      <a:pPr algn="ctr"/>
                      <a:r>
                        <a:rPr lang="en-US" sz="1200" dirty="0" smtClean="0">
                          <a:effectLst/>
                        </a:rPr>
                        <a:t>13.58s</a:t>
                      </a:r>
                      <a:endParaRPr lang="en-US" sz="1200" dirty="0">
                        <a:effectLst/>
                        <a:latin typeface="Calibri" panose="020F0502020204030204" pitchFamily="34" charset="0"/>
                        <a:cs typeface="Arial" panose="020B0604020202020204" pitchFamily="34" charset="0"/>
                      </a:endParaRPr>
                    </a:p>
                  </a:txBody>
                  <a:tcPr marL="64828" marR="64828" marT="0" marB="0" anchor="ctr"/>
                </a:tc>
                <a:extLst>
                  <a:ext uri="{0D108BD9-81ED-4DB2-BD59-A6C34878D82A}">
                    <a16:rowId xmlns:a16="http://schemas.microsoft.com/office/drawing/2014/main" val="87046166"/>
                  </a:ext>
                </a:extLst>
              </a:tr>
            </a:tbl>
          </a:graphicData>
        </a:graphic>
      </p:graphicFrame>
    </p:spTree>
    <p:extLst>
      <p:ext uri="{BB962C8B-B14F-4D97-AF65-F5344CB8AC3E}">
        <p14:creationId xmlns:p14="http://schemas.microsoft.com/office/powerpoint/2010/main" val="1756536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1600" y="612675"/>
            <a:ext cx="1771435" cy="744000"/>
          </a:xfrm>
        </p:spPr>
        <p:txBody>
          <a:bodyPr/>
          <a:lstStyle/>
          <a:p>
            <a:r>
              <a:rPr lang="en-US" dirty="0" smtClean="0"/>
              <a:t>Set14</a:t>
            </a:r>
            <a:br>
              <a:rPr lang="en-US" dirty="0" smtClean="0"/>
            </a:br>
            <a:r>
              <a:rPr lang="en-US" dirty="0" smtClean="0"/>
              <a:t>Dataset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1426277"/>
              </p:ext>
            </p:extLst>
          </p:nvPr>
        </p:nvGraphicFramePr>
        <p:xfrm>
          <a:off x="2473035" y="906005"/>
          <a:ext cx="6120244" cy="3614039"/>
        </p:xfrm>
        <a:graphic>
          <a:graphicData uri="http://schemas.openxmlformats.org/drawingml/2006/table">
            <a:tbl>
              <a:tblPr firstRow="1" firstCol="1" bandRow="1">
                <a:tableStyleId>{5940675A-B579-460E-94D1-54222C63F5DA}</a:tableStyleId>
              </a:tblPr>
              <a:tblGrid>
                <a:gridCol w="1837556">
                  <a:extLst>
                    <a:ext uri="{9D8B030D-6E8A-4147-A177-3AD203B41FA5}">
                      <a16:colId xmlns:a16="http://schemas.microsoft.com/office/drawing/2014/main" val="1596173326"/>
                    </a:ext>
                  </a:extLst>
                </a:gridCol>
                <a:gridCol w="858797">
                  <a:extLst>
                    <a:ext uri="{9D8B030D-6E8A-4147-A177-3AD203B41FA5}">
                      <a16:colId xmlns:a16="http://schemas.microsoft.com/office/drawing/2014/main" val="1701377891"/>
                    </a:ext>
                  </a:extLst>
                </a:gridCol>
                <a:gridCol w="790347">
                  <a:extLst>
                    <a:ext uri="{9D8B030D-6E8A-4147-A177-3AD203B41FA5}">
                      <a16:colId xmlns:a16="http://schemas.microsoft.com/office/drawing/2014/main" val="4013308755"/>
                    </a:ext>
                  </a:extLst>
                </a:gridCol>
                <a:gridCol w="658386">
                  <a:extLst>
                    <a:ext uri="{9D8B030D-6E8A-4147-A177-3AD203B41FA5}">
                      <a16:colId xmlns:a16="http://schemas.microsoft.com/office/drawing/2014/main" val="3019038528"/>
                    </a:ext>
                  </a:extLst>
                </a:gridCol>
                <a:gridCol w="658386">
                  <a:extLst>
                    <a:ext uri="{9D8B030D-6E8A-4147-A177-3AD203B41FA5}">
                      <a16:colId xmlns:a16="http://schemas.microsoft.com/office/drawing/2014/main" val="398318228"/>
                    </a:ext>
                  </a:extLst>
                </a:gridCol>
                <a:gridCol w="658386">
                  <a:extLst>
                    <a:ext uri="{9D8B030D-6E8A-4147-A177-3AD203B41FA5}">
                      <a16:colId xmlns:a16="http://schemas.microsoft.com/office/drawing/2014/main" val="1506213618"/>
                    </a:ext>
                  </a:extLst>
                </a:gridCol>
                <a:gridCol w="658386">
                  <a:extLst>
                    <a:ext uri="{9D8B030D-6E8A-4147-A177-3AD203B41FA5}">
                      <a16:colId xmlns:a16="http://schemas.microsoft.com/office/drawing/2014/main" val="3628741913"/>
                    </a:ext>
                  </a:extLst>
                </a:gridCol>
              </a:tblGrid>
              <a:tr h="526074">
                <a:tc rowSpan="2">
                  <a:txBody>
                    <a:bodyPr/>
                    <a:lstStyle/>
                    <a:p>
                      <a:pPr marL="6350" marR="41910" indent="-6350" algn="ctr">
                        <a:lnSpc>
                          <a:spcPct val="152000"/>
                        </a:lnSpc>
                        <a:spcBef>
                          <a:spcPts val="0"/>
                        </a:spcBef>
                        <a:spcAft>
                          <a:spcPts val="0"/>
                        </a:spcAft>
                      </a:pPr>
                      <a:r>
                        <a:rPr lang="en-US" sz="1200" dirty="0" smtClean="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Baboon</a:t>
                      </a:r>
                      <a:endParaRPr lang="en-US" sz="12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(500, 480)</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Face</a:t>
                      </a:r>
                      <a:endParaRPr lang="en-US" sz="1200" b="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(276, 276 )</a:t>
                      </a:r>
                      <a:endParaRPr lang="en-US" sz="12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Lenna</a:t>
                      </a:r>
                      <a:endParaRPr lang="en-US" sz="1200" b="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(512, 512)</a:t>
                      </a:r>
                      <a:endParaRPr lang="en-US" sz="12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extLst>
                  <a:ext uri="{0D108BD9-81ED-4DB2-BD59-A6C34878D82A}">
                    <a16:rowId xmlns:a16="http://schemas.microsoft.com/office/drawing/2014/main" val="1119507324"/>
                  </a:ext>
                </a:extLst>
              </a:tr>
              <a:tr h="263036">
                <a:tc vMerge="1">
                  <a:txBody>
                    <a:bodyPr/>
                    <a:lstStyle/>
                    <a:p>
                      <a:endParaRPr lang="en-US"/>
                    </a:p>
                  </a:txBody>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X2</a:t>
                      </a:r>
                      <a:endParaRPr lang="en-US" sz="12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X2</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X2</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2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3810352828"/>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0.74s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2.94s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0.96s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0.83s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3.10s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34281894"/>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0.20s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0.32s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0.07s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0.10s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0.22s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0.36s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46053110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84.29s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30.57s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21.28s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20.62s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67.68s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33.14s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2946784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0.20s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0.20s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0.08s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0.09s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0.19s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0.23s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176994935"/>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1.56s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2.65s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1.15s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3.24s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1.79s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3.11s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72401318"/>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0.87s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1.59s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0.32s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0.53s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0.96s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1.78s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99628571"/>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1.06s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2.41s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0.53s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0.79s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1.17s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2.61s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80611310"/>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34.57s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13.29s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41.46s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7046166"/>
                  </a:ext>
                </a:extLst>
              </a:tr>
            </a:tbl>
          </a:graphicData>
        </a:graphic>
      </p:graphicFrame>
    </p:spTree>
    <p:extLst>
      <p:ext uri="{BB962C8B-B14F-4D97-AF65-F5344CB8AC3E}">
        <p14:creationId xmlns:p14="http://schemas.microsoft.com/office/powerpoint/2010/main" val="137367646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Medical </a:t>
            </a:r>
            <a:br>
              <a:rPr lang="en-US" dirty="0" smtClean="0"/>
            </a:br>
            <a:r>
              <a:rPr lang="en-US" dirty="0" smtClean="0"/>
              <a:t>dataset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28902635"/>
              </p:ext>
            </p:extLst>
          </p:nvPr>
        </p:nvGraphicFramePr>
        <p:xfrm>
          <a:off x="2379517" y="906005"/>
          <a:ext cx="6213760" cy="3569140"/>
        </p:xfrm>
        <a:graphic>
          <a:graphicData uri="http://schemas.openxmlformats.org/drawingml/2006/table">
            <a:tbl>
              <a:tblPr firstRow="1" firstCol="1" bandRow="1">
                <a:tableStyleId>{5940675A-B579-460E-94D1-54222C63F5DA}</a:tableStyleId>
              </a:tblPr>
              <a:tblGrid>
                <a:gridCol w="1865634">
                  <a:extLst>
                    <a:ext uri="{9D8B030D-6E8A-4147-A177-3AD203B41FA5}">
                      <a16:colId xmlns:a16="http://schemas.microsoft.com/office/drawing/2014/main" val="1596173326"/>
                    </a:ext>
                  </a:extLst>
                </a:gridCol>
                <a:gridCol w="871919">
                  <a:extLst>
                    <a:ext uri="{9D8B030D-6E8A-4147-A177-3AD203B41FA5}">
                      <a16:colId xmlns:a16="http://schemas.microsoft.com/office/drawing/2014/main" val="1701377891"/>
                    </a:ext>
                  </a:extLst>
                </a:gridCol>
                <a:gridCol w="802423">
                  <a:extLst>
                    <a:ext uri="{9D8B030D-6E8A-4147-A177-3AD203B41FA5}">
                      <a16:colId xmlns:a16="http://schemas.microsoft.com/office/drawing/2014/main" val="4013308755"/>
                    </a:ext>
                  </a:extLst>
                </a:gridCol>
                <a:gridCol w="668446">
                  <a:extLst>
                    <a:ext uri="{9D8B030D-6E8A-4147-A177-3AD203B41FA5}">
                      <a16:colId xmlns:a16="http://schemas.microsoft.com/office/drawing/2014/main" val="3019038528"/>
                    </a:ext>
                  </a:extLst>
                </a:gridCol>
                <a:gridCol w="668446">
                  <a:extLst>
                    <a:ext uri="{9D8B030D-6E8A-4147-A177-3AD203B41FA5}">
                      <a16:colId xmlns:a16="http://schemas.microsoft.com/office/drawing/2014/main" val="398318228"/>
                    </a:ext>
                  </a:extLst>
                </a:gridCol>
                <a:gridCol w="668446">
                  <a:extLst>
                    <a:ext uri="{9D8B030D-6E8A-4147-A177-3AD203B41FA5}">
                      <a16:colId xmlns:a16="http://schemas.microsoft.com/office/drawing/2014/main" val="1506213618"/>
                    </a:ext>
                  </a:extLst>
                </a:gridCol>
                <a:gridCol w="668446">
                  <a:extLst>
                    <a:ext uri="{9D8B030D-6E8A-4147-A177-3AD203B41FA5}">
                      <a16:colId xmlns:a16="http://schemas.microsoft.com/office/drawing/2014/main" val="3628741913"/>
                    </a:ext>
                  </a:extLst>
                </a:gridCol>
              </a:tblGrid>
              <a:tr h="526074">
                <a:tc rowSpan="2">
                  <a:txBody>
                    <a:bodyPr/>
                    <a:lstStyle/>
                    <a:p>
                      <a:pPr marL="6350" marR="41910" indent="-6350" algn="ctr">
                        <a:lnSpc>
                          <a:spcPct val="152000"/>
                        </a:lnSpc>
                        <a:spcBef>
                          <a:spcPts val="0"/>
                        </a:spcBef>
                        <a:spcAft>
                          <a:spcPts val="0"/>
                        </a:spcAft>
                      </a:pPr>
                      <a:r>
                        <a:rPr lang="en-US" sz="1200" dirty="0" smtClean="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First</a:t>
                      </a:r>
                      <a:endParaRPr lang="en-US" sz="14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(1080, 1312)</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Second</a:t>
                      </a:r>
                      <a:endParaRPr lang="en-US" sz="14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(824, 796)</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Third</a:t>
                      </a:r>
                      <a:endParaRPr lang="en-US" sz="14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(960, 1280)</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extLst>
                  <a:ext uri="{0D108BD9-81ED-4DB2-BD59-A6C34878D82A}">
                    <a16:rowId xmlns:a16="http://schemas.microsoft.com/office/drawing/2014/main" val="1119507324"/>
                  </a:ext>
                </a:extLst>
              </a:tr>
              <a:tr h="263036">
                <a:tc vMerge="1">
                  <a:txBody>
                    <a:bodyPr/>
                    <a:lstStyle/>
                    <a:p>
                      <a:endParaRPr lang="en-US"/>
                    </a:p>
                  </a:txBody>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X2</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X4</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X2</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X4</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X2</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3810352828"/>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4.38</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17.54</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1.98</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7.83</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3.63</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14.56</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34281894"/>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1.17</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1.85</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0.49</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0.84</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1.01</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1.62</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46053110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325.81</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243.18</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202.07</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142.08</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298.71</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150.96</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2946784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0.82</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1.07</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0.39</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0.52</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0.72</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0.95</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176994935"/>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9.30</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15.69</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4.33</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7.23</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8.07</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13.71</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72401318"/>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5.46</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9.58</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2.37</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4.39</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4.32</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8.14</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99628571"/>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6.44</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14.33</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2.95</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6.64</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5.46</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12.25</a:t>
                      </a:r>
                      <a:endParaRPr lang="en-US" sz="12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80611310"/>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a:solidFill>
                            <a:srgbClr val="000000"/>
                          </a:solidFill>
                          <a:effectLst/>
                          <a:latin typeface="+mn-lt"/>
                          <a:cs typeface="Arial" panose="020B0604020202020204" pitchFamily="34" charset="0"/>
                        </a:rPr>
                        <a:t>212.54</a:t>
                      </a:r>
                      <a:endParaRPr lang="en-US" sz="1200">
                        <a:effectLst/>
                        <a:latin typeface="+mn-lt"/>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dirty="0">
                          <a:solidFill>
                            <a:srgbClr val="000000"/>
                          </a:solidFill>
                          <a:effectLst/>
                          <a:latin typeface="+mn-lt"/>
                          <a:cs typeface="Arial" panose="020B0604020202020204" pitchFamily="34" charset="0"/>
                        </a:rPr>
                        <a:t>98.13</a:t>
                      </a:r>
                      <a:endParaRPr lang="en-US" sz="1200" dirty="0">
                        <a:effectLst/>
                        <a:latin typeface="+mn-lt"/>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2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dirty="0">
                          <a:solidFill>
                            <a:srgbClr val="000000"/>
                          </a:solidFill>
                          <a:effectLst/>
                          <a:latin typeface="+mn-lt"/>
                          <a:cs typeface="Arial" panose="020B0604020202020204" pitchFamily="34" charset="0"/>
                        </a:rPr>
                        <a:t>184.29</a:t>
                      </a:r>
                      <a:endParaRPr lang="en-US" sz="1200" dirty="0">
                        <a:effectLst/>
                        <a:latin typeface="+mn-lt"/>
                        <a:cs typeface="Arial" panose="020B0604020202020204" pitchFamily="34" charset="0"/>
                      </a:endParaRPr>
                    </a:p>
                  </a:txBody>
                  <a:tcPr marL="68580" marR="68580" marT="0" marB="0" anchor="ctr"/>
                </a:tc>
                <a:extLst>
                  <a:ext uri="{0D108BD9-81ED-4DB2-BD59-A6C34878D82A}">
                    <a16:rowId xmlns:a16="http://schemas.microsoft.com/office/drawing/2014/main" val="87046166"/>
                  </a:ext>
                </a:extLst>
              </a:tr>
            </a:tbl>
          </a:graphicData>
        </a:graphic>
      </p:graphicFrame>
    </p:spTree>
    <p:extLst>
      <p:ext uri="{BB962C8B-B14F-4D97-AF65-F5344CB8AC3E}">
        <p14:creationId xmlns:p14="http://schemas.microsoft.com/office/powerpoint/2010/main" val="119706487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project </a:t>
            </a:r>
            <a:br>
              <a:rPr lang="en-US" dirty="0" smtClean="0"/>
            </a:br>
            <a:r>
              <a:rPr lang="en-US" dirty="0" smtClean="0"/>
              <a:t>dataset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2800548"/>
              </p:ext>
            </p:extLst>
          </p:nvPr>
        </p:nvGraphicFramePr>
        <p:xfrm>
          <a:off x="2379517" y="906005"/>
          <a:ext cx="6213760" cy="3569140"/>
        </p:xfrm>
        <a:graphic>
          <a:graphicData uri="http://schemas.openxmlformats.org/drawingml/2006/table">
            <a:tbl>
              <a:tblPr firstRow="1" firstCol="1" bandRow="1">
                <a:tableStyleId>{5940675A-B579-460E-94D1-54222C63F5DA}</a:tableStyleId>
              </a:tblPr>
              <a:tblGrid>
                <a:gridCol w="1865634">
                  <a:extLst>
                    <a:ext uri="{9D8B030D-6E8A-4147-A177-3AD203B41FA5}">
                      <a16:colId xmlns:a16="http://schemas.microsoft.com/office/drawing/2014/main" val="1596173326"/>
                    </a:ext>
                  </a:extLst>
                </a:gridCol>
                <a:gridCol w="871919">
                  <a:extLst>
                    <a:ext uri="{9D8B030D-6E8A-4147-A177-3AD203B41FA5}">
                      <a16:colId xmlns:a16="http://schemas.microsoft.com/office/drawing/2014/main" val="1701377891"/>
                    </a:ext>
                  </a:extLst>
                </a:gridCol>
                <a:gridCol w="802423">
                  <a:extLst>
                    <a:ext uri="{9D8B030D-6E8A-4147-A177-3AD203B41FA5}">
                      <a16:colId xmlns:a16="http://schemas.microsoft.com/office/drawing/2014/main" val="4013308755"/>
                    </a:ext>
                  </a:extLst>
                </a:gridCol>
                <a:gridCol w="668446">
                  <a:extLst>
                    <a:ext uri="{9D8B030D-6E8A-4147-A177-3AD203B41FA5}">
                      <a16:colId xmlns:a16="http://schemas.microsoft.com/office/drawing/2014/main" val="3019038528"/>
                    </a:ext>
                  </a:extLst>
                </a:gridCol>
                <a:gridCol w="668446">
                  <a:extLst>
                    <a:ext uri="{9D8B030D-6E8A-4147-A177-3AD203B41FA5}">
                      <a16:colId xmlns:a16="http://schemas.microsoft.com/office/drawing/2014/main" val="398318228"/>
                    </a:ext>
                  </a:extLst>
                </a:gridCol>
                <a:gridCol w="668446">
                  <a:extLst>
                    <a:ext uri="{9D8B030D-6E8A-4147-A177-3AD203B41FA5}">
                      <a16:colId xmlns:a16="http://schemas.microsoft.com/office/drawing/2014/main" val="1506213618"/>
                    </a:ext>
                  </a:extLst>
                </a:gridCol>
                <a:gridCol w="668446">
                  <a:extLst>
                    <a:ext uri="{9D8B030D-6E8A-4147-A177-3AD203B41FA5}">
                      <a16:colId xmlns:a16="http://schemas.microsoft.com/office/drawing/2014/main" val="3628741913"/>
                    </a:ext>
                  </a:extLst>
                </a:gridCol>
              </a:tblGrid>
              <a:tr h="526074">
                <a:tc rowSpan="2">
                  <a:txBody>
                    <a:bodyPr/>
                    <a:lstStyle/>
                    <a:p>
                      <a:pPr marL="6350" marR="41910" indent="-6350" algn="ctr">
                        <a:lnSpc>
                          <a:spcPct val="152000"/>
                        </a:lnSpc>
                        <a:spcBef>
                          <a:spcPts val="0"/>
                        </a:spcBef>
                        <a:spcAft>
                          <a:spcPts val="0"/>
                        </a:spcAft>
                      </a:pPr>
                      <a:r>
                        <a:rPr lang="en-US" sz="1200" dirty="0" smtClean="0">
                          <a:solidFill>
                            <a:schemeClr val="tx2"/>
                          </a:solidFill>
                          <a:effectLst/>
                        </a:rPr>
                        <a:t>Models</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Details</a:t>
                      </a:r>
                      <a:endParaRPr lang="en-US" sz="14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(816, 612)</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MTI</a:t>
                      </a:r>
                      <a:endParaRPr lang="en-US" sz="1400" b="0" dirty="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(867, 1156 )</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tc gridSpan="2">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Toys</a:t>
                      </a:r>
                      <a:endParaRPr lang="en-US" sz="1400" b="0">
                        <a:solidFill>
                          <a:schemeClr val="tx2"/>
                        </a:solidFill>
                        <a:effectLst/>
                        <a:latin typeface="+mn-lt"/>
                        <a:ea typeface="Times New Roman" panose="02020603050405020304" pitchFamily="18" charset="0"/>
                        <a:cs typeface="Arial" panose="020B0604020202020204" pitchFamily="34" charset="0"/>
                      </a:endParaRPr>
                    </a:p>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(879, 732)</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hMerge="1">
                  <a:txBody>
                    <a:bodyPr/>
                    <a:lstStyle/>
                    <a:p>
                      <a:endParaRPr lang="en-US"/>
                    </a:p>
                  </a:txBody>
                  <a:tcPr/>
                </a:tc>
                <a:extLst>
                  <a:ext uri="{0D108BD9-81ED-4DB2-BD59-A6C34878D82A}">
                    <a16:rowId xmlns:a16="http://schemas.microsoft.com/office/drawing/2014/main" val="1119507324"/>
                  </a:ext>
                </a:extLst>
              </a:tr>
              <a:tr h="263036">
                <a:tc vMerge="1">
                  <a:txBody>
                    <a:bodyPr/>
                    <a:lstStyle/>
                    <a:p>
                      <a:endParaRPr lang="en-US"/>
                    </a:p>
                  </a:txBody>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X2</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a:solidFill>
                            <a:schemeClr val="tx2"/>
                          </a:solidFill>
                          <a:effectLst/>
                          <a:latin typeface="+mn-lt"/>
                          <a:ea typeface="Times New Roman" panose="02020603050405020304" pitchFamily="18" charset="0"/>
                          <a:cs typeface="Times New Roman" panose="02020603050405020304" pitchFamily="18" charset="0"/>
                        </a:rPr>
                        <a:t>X4</a:t>
                      </a:r>
                      <a:endParaRPr lang="en-US" sz="1400" b="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X2</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X2</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tc>
                  <a:txBody>
                    <a:bodyPr/>
                    <a:lstStyle/>
                    <a:p>
                      <a:pPr marL="6350" marR="41910" indent="-6350" algn="ctr">
                        <a:lnSpc>
                          <a:spcPct val="152000"/>
                        </a:lnSpc>
                        <a:spcBef>
                          <a:spcPts val="0"/>
                        </a:spcBef>
                        <a:spcAft>
                          <a:spcPts val="0"/>
                        </a:spcAft>
                      </a:pPr>
                      <a:r>
                        <a:rPr lang="en-US" sz="1200" b="0" dirty="0">
                          <a:solidFill>
                            <a:schemeClr val="tx2"/>
                          </a:solidFill>
                          <a:effectLst/>
                          <a:latin typeface="+mn-lt"/>
                          <a:ea typeface="Times New Roman" panose="02020603050405020304" pitchFamily="18" charset="0"/>
                          <a:cs typeface="Times New Roman" panose="02020603050405020304" pitchFamily="18" charset="0"/>
                        </a:rPr>
                        <a:t>X4</a:t>
                      </a:r>
                      <a:endParaRPr lang="en-US" sz="1400" b="0" dirty="0">
                        <a:solidFill>
                          <a:schemeClr val="tx2"/>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3810352828"/>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1.55</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6.15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3.01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11.94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1.91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7.89</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34281894"/>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FSRCNN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0.38</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0.64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0.84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1.27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0.48</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0.81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46053110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116.27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142.18</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232.88</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123.47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148.93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144.72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29467847"/>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ESPCN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0.31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0.41</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0.77</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0.82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0.44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0.56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2176994935"/>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RFDN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3.97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10.34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7.23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21.00</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4.63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21.05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72401318"/>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r>
                        <a:rPr lang="en-US" sz="1200" dirty="0">
                          <a:solidFill>
                            <a:schemeClr val="tx2"/>
                          </a:solidFill>
                          <a:effectLst/>
                        </a:rPr>
                        <a:t> (Deconvolution)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1.82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3.34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3.66</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6.76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2.36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4.35</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99628571"/>
                  </a:ext>
                </a:extLst>
              </a:tr>
              <a:tr h="526074">
                <a:tc>
                  <a:txBody>
                    <a:bodyPr/>
                    <a:lstStyle/>
                    <a:p>
                      <a:pPr marL="6350" marR="41910" indent="-6350" algn="ctr">
                        <a:lnSpc>
                          <a:spcPct val="152000"/>
                        </a:lnSpc>
                        <a:spcBef>
                          <a:spcPts val="0"/>
                        </a:spcBef>
                        <a:spcAft>
                          <a:spcPts val="0"/>
                        </a:spcAft>
                      </a:pPr>
                      <a:r>
                        <a:rPr lang="en-US" sz="1200" dirty="0" err="1">
                          <a:solidFill>
                            <a:schemeClr val="tx2"/>
                          </a:solidFill>
                          <a:effectLst/>
                        </a:rPr>
                        <a:t>Autoencoder</a:t>
                      </a:r>
                      <a:endParaRPr lang="en-US" sz="1200" dirty="0">
                        <a:solidFill>
                          <a:schemeClr val="tx2"/>
                        </a:solidFill>
                        <a:effectLst/>
                      </a:endParaRPr>
                    </a:p>
                    <a:p>
                      <a:pPr marL="6350" marR="41910" indent="-6350" algn="ctr">
                        <a:lnSpc>
                          <a:spcPct val="152000"/>
                        </a:lnSpc>
                        <a:spcBef>
                          <a:spcPts val="0"/>
                        </a:spcBef>
                        <a:spcAft>
                          <a:spcPts val="0"/>
                        </a:spcAft>
                      </a:pPr>
                      <a:r>
                        <a:rPr lang="en-US" sz="1200" dirty="0">
                          <a:solidFill>
                            <a:schemeClr val="tx2"/>
                          </a:solidFill>
                          <a:effectLst/>
                        </a:rPr>
                        <a:t>(Subpixel)</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2.22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5.04</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4.47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8.32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2.88</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6.56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80611310"/>
                  </a:ext>
                </a:extLst>
              </a:tr>
              <a:tr h="263036">
                <a:tc>
                  <a:txBody>
                    <a:bodyPr/>
                    <a:lstStyle/>
                    <a:p>
                      <a:pPr marL="6350" marR="41910" indent="-6350" algn="ctr">
                        <a:lnSpc>
                          <a:spcPct val="152000"/>
                        </a:lnSpc>
                        <a:spcBef>
                          <a:spcPts val="0"/>
                        </a:spcBef>
                        <a:spcAft>
                          <a:spcPts val="0"/>
                        </a:spcAft>
                      </a:pPr>
                      <a:r>
                        <a:rPr lang="en-US" sz="1200" dirty="0">
                          <a:solidFill>
                            <a:schemeClr val="tx2"/>
                          </a:solidFill>
                          <a:effectLst/>
                        </a:rPr>
                        <a:t>ESRGAN</a:t>
                      </a:r>
                      <a:endParaRPr lang="en-US" sz="12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4828" marR="64828" marT="0" marB="0" anchor="ctr">
                    <a:solidFill>
                      <a:schemeClr val="bg2"/>
                    </a:solidFill>
                  </a:tcP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a:solidFill>
                            <a:srgbClr val="000000"/>
                          </a:solidFill>
                          <a:effectLst/>
                          <a:latin typeface="+mn-lt"/>
                          <a:cs typeface="Arial" panose="020B0604020202020204" pitchFamily="34" charset="0"/>
                        </a:rPr>
                        <a:t>77.53</a:t>
                      </a:r>
                      <a:endParaRPr lang="en-US" sz="1100">
                        <a:effectLst/>
                        <a:latin typeface="+mn-lt"/>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a:solidFill>
                            <a:srgbClr val="000000"/>
                          </a:solidFill>
                          <a:effectLst/>
                          <a:latin typeface="+mn-lt"/>
                          <a:cs typeface="Arial" panose="020B0604020202020204" pitchFamily="34" charset="0"/>
                        </a:rPr>
                        <a:t>152.27</a:t>
                      </a:r>
                      <a:endParaRPr lang="en-US" sz="1100">
                        <a:effectLst/>
                        <a:latin typeface="+mn-lt"/>
                        <a:cs typeface="Arial" panose="020B0604020202020204" pitchFamily="34" charset="0"/>
                      </a:endParaRPr>
                    </a:p>
                  </a:txBody>
                  <a:tcPr marL="68580" marR="68580" marT="0" marB="0" anchor="ctr"/>
                </a:tc>
                <a:tc>
                  <a:txBody>
                    <a:bodyPr/>
                    <a:lstStyle/>
                    <a:p>
                      <a:pPr marL="6350" marR="41910" indent="-6350" algn="ctr">
                        <a:lnSpc>
                          <a:spcPct val="152000"/>
                        </a:lnSpc>
                        <a:spcBef>
                          <a:spcPts val="0"/>
                        </a:spcBef>
                        <a:spcAft>
                          <a:spcPts val="0"/>
                        </a:spcAft>
                      </a:pPr>
                      <a:r>
                        <a:rPr lang="en-US" sz="1200">
                          <a:solidFill>
                            <a:srgbClr val="000000"/>
                          </a:solidFill>
                          <a:effectLst/>
                          <a:latin typeface="+mn-lt"/>
                          <a:ea typeface="Times New Roman" panose="02020603050405020304" pitchFamily="18" charset="0"/>
                          <a:cs typeface="Times New Roman" panose="02020603050405020304" pitchFamily="18" charset="0"/>
                        </a:rPr>
                        <a:t>-</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algn="l"/>
                      <a:r>
                        <a:rPr lang="en-US" sz="1200" dirty="0">
                          <a:solidFill>
                            <a:srgbClr val="000000"/>
                          </a:solidFill>
                          <a:effectLst/>
                          <a:latin typeface="+mn-lt"/>
                          <a:cs typeface="Arial" panose="020B0604020202020204" pitchFamily="34" charset="0"/>
                        </a:rPr>
                        <a:t>116.50</a:t>
                      </a:r>
                      <a:endParaRPr lang="en-US" sz="1100" dirty="0">
                        <a:effectLst/>
                        <a:latin typeface="+mn-lt"/>
                        <a:cs typeface="Arial" panose="020B0604020202020204" pitchFamily="34" charset="0"/>
                      </a:endParaRPr>
                    </a:p>
                  </a:txBody>
                  <a:tcPr marL="68580" marR="68580" marT="0" marB="0" anchor="ctr"/>
                </a:tc>
                <a:extLst>
                  <a:ext uri="{0D108BD9-81ED-4DB2-BD59-A6C34878D82A}">
                    <a16:rowId xmlns:a16="http://schemas.microsoft.com/office/drawing/2014/main" val="87046166"/>
                  </a:ext>
                </a:extLst>
              </a:tr>
            </a:tbl>
          </a:graphicData>
        </a:graphic>
      </p:graphicFrame>
    </p:spTree>
    <p:extLst>
      <p:ext uri="{BB962C8B-B14F-4D97-AF65-F5344CB8AC3E}">
        <p14:creationId xmlns:p14="http://schemas.microsoft.com/office/powerpoint/2010/main" val="9186841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GUI DEMO</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Tree>
    <p:extLst>
      <p:ext uri="{BB962C8B-B14F-4D97-AF65-F5344CB8AC3E}">
        <p14:creationId xmlns:p14="http://schemas.microsoft.com/office/powerpoint/2010/main" val="5139720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ctrTitle"/>
          </p:nvPr>
        </p:nvSpPr>
        <p:spPr/>
        <p:txBody>
          <a:bodyPr>
            <a:normAutofit/>
          </a:bodyPr>
          <a:lstStyle/>
          <a:p>
            <a:r>
              <a:rPr lang="en-US" b="1" dirty="0" smtClean="0">
                <a:solidFill>
                  <a:schemeClr val="tx1"/>
                </a:solidFill>
              </a:rPr>
              <a:t>GUI Demo</a:t>
            </a:r>
            <a:endParaRPr lang="en-US" b="1" dirty="0">
              <a:solidFill>
                <a:schemeClr val="tx1"/>
              </a:solidFill>
            </a:endParaRPr>
          </a:p>
        </p:txBody>
      </p:sp>
      <p:sp>
        <p:nvSpPr>
          <p:cNvPr id="4" name="Subtitle 3"/>
          <p:cNvSpPr>
            <a:spLocks noGrp="1"/>
          </p:cNvSpPr>
          <p:nvPr>
            <p:ph type="subTitle" idx="1"/>
          </p:nvPr>
        </p:nvSpPr>
        <p:spPr/>
        <p:txBody>
          <a:bodyPr/>
          <a:lstStyle/>
          <a:p>
            <a:endParaRPr lang="en-US"/>
          </a:p>
        </p:txBody>
      </p:sp>
      <p:pic>
        <p:nvPicPr>
          <p:cNvPr id="3" name="New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8097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Conclusion</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dirty="0"/>
          </a:p>
        </p:txBody>
      </p:sp>
    </p:spTree>
    <p:extLst>
      <p:ext uri="{BB962C8B-B14F-4D97-AF65-F5344CB8AC3E}">
        <p14:creationId xmlns:p14="http://schemas.microsoft.com/office/powerpoint/2010/main" val="45656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10" name="Text Placeholder 1">
            <a:extLst>
              <a:ext uri="{FF2B5EF4-FFF2-40B4-BE49-F238E27FC236}">
                <a16:creationId xmlns:a16="http://schemas.microsoft.com/office/drawing/2014/main" id="{BBABDA84-18E4-6AA2-723A-14111C3C1591}"/>
              </a:ext>
            </a:extLst>
          </p:cNvPr>
          <p:cNvSpPr>
            <a:spLocks noGrp="1"/>
          </p:cNvSpPr>
          <p:nvPr>
            <p:ph type="body" idx="1"/>
          </p:nvPr>
        </p:nvSpPr>
        <p:spPr>
          <a:xfrm>
            <a:off x="709775" y="1399650"/>
            <a:ext cx="7434900" cy="3023100"/>
          </a:xfrm>
        </p:spPr>
        <p:txBody>
          <a:bodyPr/>
          <a:lstStyle/>
          <a:p>
            <a:pPr>
              <a:buFont typeface="Arial" panose="020B0604020202020204" pitchFamily="34" charset="0"/>
              <a:buChar char="•"/>
            </a:pPr>
            <a:r>
              <a:rPr lang="en-US" sz="1600" dirty="0"/>
              <a:t>SR for improvement of quality of astrological images . Many tightly grouped stars and far away objects can be visualizes in better way. In this area many times many unidentified objects could also be visualized in better way.</a:t>
            </a:r>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a:xfrm>
            <a:off x="701600" y="612675"/>
            <a:ext cx="7232700" cy="744000"/>
          </a:xfrm>
        </p:spPr>
        <p:txBody>
          <a:bodyPr/>
          <a:lstStyle/>
          <a:p>
            <a:r>
              <a:rPr lang="en-US" dirty="0"/>
              <a:t>Astronomical observation </a:t>
            </a:r>
          </a:p>
        </p:txBody>
      </p:sp>
      <p:sp>
        <p:nvSpPr>
          <p:cNvPr id="3" name="Rectangle 2">
            <a:extLst>
              <a:ext uri="{FF2B5EF4-FFF2-40B4-BE49-F238E27FC236}">
                <a16:creationId xmlns:a16="http://schemas.microsoft.com/office/drawing/2014/main" id="{2147DC32-51C5-509F-0D9C-9E272695F922}"/>
              </a:ext>
            </a:extLst>
          </p:cNvPr>
          <p:cNvSpPr/>
          <p:nvPr/>
        </p:nvSpPr>
        <p:spPr>
          <a:xfrm>
            <a:off x="1884940" y="4440857"/>
            <a:ext cx="1467859" cy="738664"/>
          </a:xfrm>
          <a:prstGeom prst="rect">
            <a:avLst/>
          </a:prstGeom>
        </p:spPr>
        <p:txBody>
          <a:bodyPr wrap="square">
            <a:spAutoFit/>
          </a:bodyPr>
          <a:lstStyle/>
          <a:p>
            <a:r>
              <a:rPr lang="en-US" dirty="0"/>
              <a:t>Low Resolution</a:t>
            </a:r>
          </a:p>
          <a:p>
            <a:endParaRPr lang="en-EG" dirty="0"/>
          </a:p>
          <a:p>
            <a:endParaRPr lang="en-EG" dirty="0"/>
          </a:p>
        </p:txBody>
      </p:sp>
      <p:sp>
        <p:nvSpPr>
          <p:cNvPr id="5" name="TextBox 4">
            <a:extLst>
              <a:ext uri="{FF2B5EF4-FFF2-40B4-BE49-F238E27FC236}">
                <a16:creationId xmlns:a16="http://schemas.microsoft.com/office/drawing/2014/main" id="{E1D7DB69-4282-BAFE-DFE6-5E6CE3C67FD3}"/>
              </a:ext>
            </a:extLst>
          </p:cNvPr>
          <p:cNvSpPr txBox="1"/>
          <p:nvPr/>
        </p:nvSpPr>
        <p:spPr>
          <a:xfrm>
            <a:off x="5700620" y="4426078"/>
            <a:ext cx="1558440" cy="1169551"/>
          </a:xfrm>
          <a:prstGeom prst="rect">
            <a:avLst/>
          </a:prstGeom>
          <a:noFill/>
        </p:spPr>
        <p:txBody>
          <a:bodyPr wrap="none" rtlCol="0">
            <a:spAutoFit/>
          </a:bodyPr>
          <a:lstStyle/>
          <a:p>
            <a:r>
              <a:rPr lang="en-US" dirty="0"/>
              <a:t>Super Resolution</a:t>
            </a:r>
          </a:p>
          <a:p>
            <a:endParaRPr lang="en-EG" dirty="0"/>
          </a:p>
          <a:p>
            <a:endParaRPr lang="en-EG" dirty="0"/>
          </a:p>
          <a:p>
            <a:endParaRPr lang="en-EG" dirty="0"/>
          </a:p>
          <a:p>
            <a:endParaRPr lang="en-EG" dirty="0"/>
          </a:p>
        </p:txBody>
      </p:sp>
      <p:pic>
        <p:nvPicPr>
          <p:cNvPr id="7171" name="Picture 3" descr="page19image56043888">
            <a:extLst>
              <a:ext uri="{FF2B5EF4-FFF2-40B4-BE49-F238E27FC236}">
                <a16:creationId xmlns:a16="http://schemas.microsoft.com/office/drawing/2014/main" id="{4F965403-DE88-5B20-5231-580DE8C7D6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927"/>
          <a:stretch/>
        </p:blipFill>
        <p:spPr bwMode="auto">
          <a:xfrm>
            <a:off x="1223762" y="2471699"/>
            <a:ext cx="6406926" cy="194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427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9775" y="1399650"/>
            <a:ext cx="7434900" cy="3515250"/>
          </a:xfrm>
        </p:spPr>
        <p:txBody>
          <a:bodyPr/>
          <a:lstStyle/>
          <a:p>
            <a:pPr marL="152400" indent="0" algn="just">
              <a:buNone/>
            </a:pPr>
            <a:r>
              <a:rPr lang="en-US" sz="1600" dirty="0"/>
              <a:t>We have given a comprehensive overview of DL-based single image super resolution </a:t>
            </a:r>
            <a:r>
              <a:rPr lang="en-US" sz="1600" dirty="0" smtClean="0"/>
              <a:t>models, </a:t>
            </a:r>
          </a:p>
          <a:p>
            <a:pPr marL="895350" lvl="1" indent="-285750" algn="just">
              <a:spcBef>
                <a:spcPts val="600"/>
              </a:spcBef>
              <a:buFont typeface="Arial" panose="020B0604020202020204" pitchFamily="34" charset="0"/>
              <a:buChar char="•"/>
            </a:pPr>
            <a:r>
              <a:rPr lang="en-US" sz="1600" dirty="0" smtClean="0"/>
              <a:t>SRCNN</a:t>
            </a:r>
          </a:p>
          <a:p>
            <a:pPr marL="895350" lvl="1" indent="-285750" algn="just">
              <a:spcBef>
                <a:spcPts val="600"/>
              </a:spcBef>
              <a:buFont typeface="Arial" panose="020B0604020202020204" pitchFamily="34" charset="0"/>
              <a:buChar char="•"/>
            </a:pPr>
            <a:r>
              <a:rPr lang="en-US" sz="1600" dirty="0" smtClean="0"/>
              <a:t>FSRCNN</a:t>
            </a:r>
          </a:p>
          <a:p>
            <a:pPr marL="895350" lvl="1" indent="-285750" algn="just">
              <a:spcBef>
                <a:spcPts val="600"/>
              </a:spcBef>
              <a:buFont typeface="Arial" panose="020B0604020202020204" pitchFamily="34" charset="0"/>
              <a:buChar char="•"/>
            </a:pPr>
            <a:r>
              <a:rPr lang="en-US" sz="1600" dirty="0" smtClean="0"/>
              <a:t>ESPCN</a:t>
            </a:r>
          </a:p>
          <a:p>
            <a:pPr marL="895350" lvl="1" indent="-285750" algn="just">
              <a:spcBef>
                <a:spcPts val="600"/>
              </a:spcBef>
              <a:buFont typeface="Arial" panose="020B0604020202020204" pitchFamily="34" charset="0"/>
              <a:buChar char="•"/>
            </a:pPr>
            <a:r>
              <a:rPr lang="en-US" sz="1600" dirty="0" smtClean="0"/>
              <a:t>RDN</a:t>
            </a:r>
          </a:p>
          <a:p>
            <a:pPr marL="895350" lvl="1" indent="-285750" algn="just">
              <a:spcBef>
                <a:spcPts val="600"/>
              </a:spcBef>
              <a:buFont typeface="Arial" panose="020B0604020202020204" pitchFamily="34" charset="0"/>
              <a:buChar char="•"/>
            </a:pPr>
            <a:r>
              <a:rPr lang="en-US" sz="1600" dirty="0" smtClean="0"/>
              <a:t>RFDN</a:t>
            </a:r>
          </a:p>
          <a:p>
            <a:pPr marL="895350" lvl="1" indent="-285750" algn="just">
              <a:spcBef>
                <a:spcPts val="600"/>
              </a:spcBef>
              <a:buFont typeface="Arial" panose="020B0604020202020204" pitchFamily="34" charset="0"/>
              <a:buChar char="•"/>
            </a:pPr>
            <a:r>
              <a:rPr lang="en-US" sz="1600" dirty="0" err="1" smtClean="0"/>
              <a:t>Autoencoder</a:t>
            </a:r>
            <a:endParaRPr lang="en-US" sz="1600" dirty="0" smtClean="0"/>
          </a:p>
          <a:p>
            <a:pPr marL="895350" lvl="1" indent="-285750" algn="just">
              <a:spcBef>
                <a:spcPts val="600"/>
              </a:spcBef>
              <a:buFont typeface="Arial" panose="020B0604020202020204" pitchFamily="34" charset="0"/>
              <a:buChar char="•"/>
            </a:pPr>
            <a:r>
              <a:rPr lang="en-US" sz="1600" dirty="0" smtClean="0"/>
              <a:t>ESRGAN</a:t>
            </a:r>
          </a:p>
          <a:p>
            <a:pPr marL="152400" indent="0" algn="just">
              <a:spcBef>
                <a:spcPts val="600"/>
              </a:spcBef>
              <a:buNone/>
            </a:pPr>
            <a:r>
              <a:rPr lang="en-US" sz="1600" dirty="0" smtClean="0"/>
              <a:t>according </a:t>
            </a:r>
            <a:r>
              <a:rPr lang="en-US" sz="1600" dirty="0"/>
              <a:t>to their architecture and </a:t>
            </a:r>
            <a:r>
              <a:rPr lang="en-US" sz="1600" dirty="0" smtClean="0"/>
              <a:t>results.</a:t>
            </a:r>
            <a:endParaRPr lang="en-US" sz="1600" dirty="0"/>
          </a:p>
          <a:p>
            <a:pPr algn="just"/>
            <a:endParaRPr lang="en-US" sz="1600" dirty="0" smtClean="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marL="152400" indent="0" algn="just">
              <a:buNone/>
            </a:pPr>
            <a:endParaRPr lang="en-US" dirty="0" smtClean="0"/>
          </a:p>
          <a:p>
            <a:pPr algn="just"/>
            <a:endParaRPr lang="en-US" dirty="0"/>
          </a:p>
          <a:p>
            <a:pPr marL="152400" indent="0" algn="just">
              <a:buNone/>
            </a:pPr>
            <a:endParaRPr lang="en-US" dirty="0"/>
          </a:p>
          <a:p>
            <a:pPr marL="152400" indent="0" algn="just">
              <a:buNone/>
            </a:pPr>
            <a:endParaRPr lang="en-US" dirty="0"/>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98679830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9775" y="1399649"/>
            <a:ext cx="7434900" cy="3317823"/>
          </a:xfrm>
        </p:spPr>
        <p:txBody>
          <a:bodyPr/>
          <a:lstStyle/>
          <a:p>
            <a:pPr marL="323850" indent="-171450">
              <a:buFont typeface="Arial" panose="020B0604020202020204" pitchFamily="34" charset="0"/>
              <a:buChar char="•"/>
            </a:pPr>
            <a:r>
              <a:rPr lang="en-US" sz="1600" dirty="0" smtClean="0"/>
              <a:t>A detailed </a:t>
            </a:r>
            <a:r>
              <a:rPr lang="en-US" sz="1600" dirty="0"/>
              <a:t>introduction to the related works of SISR, and compared the results of the implemented models with the similar applications. In order to view the performance of each model more </a:t>
            </a:r>
            <a:r>
              <a:rPr lang="en-US" sz="1600" dirty="0" smtClean="0"/>
              <a:t>intuitively</a:t>
            </a:r>
          </a:p>
          <a:p>
            <a:pPr marL="323850" indent="-171450">
              <a:spcBef>
                <a:spcPts val="600"/>
              </a:spcBef>
              <a:buFont typeface="Arial" panose="020B0604020202020204" pitchFamily="34" charset="0"/>
              <a:buChar char="•"/>
            </a:pPr>
            <a:r>
              <a:rPr lang="en-US" sz="1600" dirty="0" smtClean="0"/>
              <a:t>A </a:t>
            </a:r>
            <a:r>
              <a:rPr lang="en-US" sz="1600" dirty="0"/>
              <a:t>detailed comparison of reconstruction results. </a:t>
            </a:r>
            <a:endParaRPr lang="en-US" sz="1600" dirty="0" smtClean="0"/>
          </a:p>
          <a:p>
            <a:pPr marL="323850" indent="-171450">
              <a:spcBef>
                <a:spcPts val="600"/>
              </a:spcBef>
              <a:buFont typeface="Arial" panose="020B0604020202020204" pitchFamily="34" charset="0"/>
              <a:buChar char="•"/>
            </a:pPr>
            <a:r>
              <a:rPr lang="en-US" sz="1600" dirty="0" smtClean="0"/>
              <a:t>According </a:t>
            </a:r>
            <a:r>
              <a:rPr lang="en-US" sz="1600" dirty="0"/>
              <a:t>to the 3 factors </a:t>
            </a:r>
            <a:r>
              <a:rPr lang="en-US" sz="1600" dirty="0" smtClean="0"/>
              <a:t>mentioned, </a:t>
            </a:r>
            <a:r>
              <a:rPr lang="en-US" sz="1600" dirty="0"/>
              <a:t>from the results we can assume that: </a:t>
            </a:r>
          </a:p>
          <a:p>
            <a:pPr marL="609600" lvl="1" indent="0">
              <a:spcBef>
                <a:spcPts val="600"/>
              </a:spcBef>
              <a:buNone/>
            </a:pPr>
            <a:r>
              <a:rPr lang="en-US" sz="1600" b="1" dirty="0"/>
              <a:t>1. Objectively: </a:t>
            </a:r>
            <a:r>
              <a:rPr lang="en-US" sz="1600" dirty="0"/>
              <a:t>The most consistent model over all the tested datasets is the </a:t>
            </a:r>
            <a:r>
              <a:rPr lang="en-US" sz="1600" dirty="0" smtClean="0"/>
              <a:t>RFDN, and </a:t>
            </a:r>
            <a:r>
              <a:rPr lang="en-US" sz="1600" dirty="0" err="1" smtClean="0"/>
              <a:t>Autoencoder</a:t>
            </a:r>
            <a:r>
              <a:rPr lang="en-US" sz="1600" dirty="0" smtClean="0"/>
              <a:t> Deconvolution. </a:t>
            </a:r>
            <a:endParaRPr lang="en-US" sz="1600" dirty="0"/>
          </a:p>
          <a:p>
            <a:pPr marL="609600" lvl="1" indent="0">
              <a:spcBef>
                <a:spcPts val="600"/>
              </a:spcBef>
              <a:buNone/>
            </a:pPr>
            <a:r>
              <a:rPr lang="en-US" sz="1600" b="1" dirty="0"/>
              <a:t>2. Subjectively: </a:t>
            </a:r>
            <a:r>
              <a:rPr lang="en-US" sz="1600" dirty="0"/>
              <a:t>The most consistent model over all the tested datasets is the RFDN, and Let’s Enhance. </a:t>
            </a:r>
          </a:p>
          <a:p>
            <a:pPr marL="609600" lvl="1" indent="0">
              <a:spcBef>
                <a:spcPts val="600"/>
              </a:spcBef>
              <a:buNone/>
            </a:pPr>
            <a:r>
              <a:rPr lang="en-US" sz="1600" b="1" dirty="0"/>
              <a:t>3. Time of Processing: </a:t>
            </a:r>
            <a:r>
              <a:rPr lang="en-US" sz="1600" dirty="0"/>
              <a:t>The fastest models are ESPCN, and FSRCNN. </a:t>
            </a:r>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6140804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Future Work</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08</a:t>
            </a:r>
            <a:endParaRPr dirty="0"/>
          </a:p>
        </p:txBody>
      </p:sp>
    </p:spTree>
    <p:extLst>
      <p:ext uri="{BB962C8B-B14F-4D97-AF65-F5344CB8AC3E}">
        <p14:creationId xmlns:p14="http://schemas.microsoft.com/office/powerpoint/2010/main" val="8985580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smtClean="0"/>
              <a:t>Improving </a:t>
            </a:r>
            <a:r>
              <a:rPr lang="en-US" sz="1600" dirty="0"/>
              <a:t>results of the models by training the models on more time and larger datasets. </a:t>
            </a:r>
          </a:p>
          <a:p>
            <a:pPr>
              <a:buFont typeface="Arial" panose="020B0604020202020204" pitchFamily="34" charset="0"/>
              <a:buChar char="•"/>
            </a:pPr>
            <a:r>
              <a:rPr lang="en-US" sz="1600" dirty="0" smtClean="0"/>
              <a:t>Build </a:t>
            </a:r>
            <a:r>
              <a:rPr lang="en-US" sz="1600" dirty="0"/>
              <a:t>a Web app with stable server that can handle the models and predict fast super resolution images. </a:t>
            </a:r>
          </a:p>
          <a:p>
            <a:pPr>
              <a:buFont typeface="Arial" panose="020B0604020202020204" pitchFamily="34" charset="0"/>
              <a:buChar char="•"/>
            </a:pPr>
            <a:r>
              <a:rPr lang="en-US" sz="1600" dirty="0" smtClean="0"/>
              <a:t>Build </a:t>
            </a:r>
            <a:r>
              <a:rPr lang="en-US" sz="1600" dirty="0"/>
              <a:t>a Mobile app (IOS, and Android) that can predict fast super resolution images. </a:t>
            </a:r>
          </a:p>
          <a:p>
            <a:pPr>
              <a:buFont typeface="Arial" panose="020B0604020202020204" pitchFamily="34" charset="0"/>
              <a:buChar char="•"/>
            </a:pPr>
            <a:r>
              <a:rPr lang="en-US" sz="1600" dirty="0" smtClean="0"/>
              <a:t>Modification </a:t>
            </a:r>
            <a:r>
              <a:rPr lang="en-US" sz="1600" dirty="0"/>
              <a:t>of the architecture used in building the model so that we can achieve higher accuracy and less information loss. </a:t>
            </a:r>
          </a:p>
          <a:p>
            <a:pPr>
              <a:buFont typeface="Arial" panose="020B0604020202020204" pitchFamily="34" charset="0"/>
              <a:buChar char="•"/>
            </a:pPr>
            <a:r>
              <a:rPr lang="en-US" sz="1600" dirty="0" smtClean="0"/>
              <a:t>Working </a:t>
            </a:r>
            <a:r>
              <a:rPr lang="en-US" sz="1600" dirty="0"/>
              <a:t>on </a:t>
            </a:r>
            <a:r>
              <a:rPr lang="en-US" sz="1600" dirty="0" smtClean="0"/>
              <a:t>video </a:t>
            </a:r>
            <a:r>
              <a:rPr lang="en-US" sz="1600" dirty="0"/>
              <a:t>Super Resolution. </a:t>
            </a:r>
          </a:p>
        </p:txBody>
      </p:sp>
      <p:sp>
        <p:nvSpPr>
          <p:cNvPr id="3" name="Title 2"/>
          <p:cNvSpPr>
            <a:spLocks noGrp="1"/>
          </p:cNvSpPr>
          <p:nvPr>
            <p:ph type="title"/>
          </p:nvPr>
        </p:nvSpPr>
        <p:spPr/>
        <p:txBody>
          <a:bodyPr/>
          <a:lstStyle/>
          <a:p>
            <a:r>
              <a:rPr lang="en-US" dirty="0" smtClean="0"/>
              <a:t>Future work</a:t>
            </a:r>
            <a:endParaRPr lang="en-US" dirty="0"/>
          </a:p>
        </p:txBody>
      </p:sp>
    </p:spTree>
    <p:extLst>
      <p:ext uri="{BB962C8B-B14F-4D97-AF65-F5344CB8AC3E}">
        <p14:creationId xmlns:p14="http://schemas.microsoft.com/office/powerpoint/2010/main" val="32776487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Thanks</a:t>
            </a:r>
            <a:endParaRPr lang="en-US" sz="7200" dirty="0"/>
          </a:p>
        </p:txBody>
      </p:sp>
      <p:sp>
        <p:nvSpPr>
          <p:cNvPr id="5" name="Frame 4"/>
          <p:cNvSpPr/>
          <p:nvPr/>
        </p:nvSpPr>
        <p:spPr>
          <a:xfrm>
            <a:off x="2566554" y="1809750"/>
            <a:ext cx="4010891" cy="1828799"/>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9194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10" name="Text Placeholder 1">
            <a:extLst>
              <a:ext uri="{FF2B5EF4-FFF2-40B4-BE49-F238E27FC236}">
                <a16:creationId xmlns:a16="http://schemas.microsoft.com/office/drawing/2014/main" id="{BBABDA84-18E4-6AA2-723A-14111C3C1591}"/>
              </a:ext>
            </a:extLst>
          </p:cNvPr>
          <p:cNvSpPr>
            <a:spLocks noGrp="1"/>
          </p:cNvSpPr>
          <p:nvPr>
            <p:ph type="body" idx="1"/>
          </p:nvPr>
        </p:nvSpPr>
        <p:spPr>
          <a:xfrm>
            <a:off x="701600" y="1307245"/>
            <a:ext cx="7434900" cy="3023100"/>
          </a:xfrm>
        </p:spPr>
        <p:txBody>
          <a:bodyPr/>
          <a:lstStyle/>
          <a:p>
            <a:pPr>
              <a:buFont typeface="Arial" panose="020B0604020202020204" pitchFamily="34" charset="0"/>
              <a:buChar char="•"/>
            </a:pPr>
            <a:r>
              <a:rPr lang="en-US" sz="1600" dirty="0"/>
              <a:t>Digital video recorder (DVR) devices are everywhere, and they play a significant role in applications such as traffic surveillance and security monitoring.</a:t>
            </a:r>
          </a:p>
        </p:txBody>
      </p:sp>
      <p:sp>
        <p:nvSpPr>
          <p:cNvPr id="12" name="Title 2">
            <a:extLst>
              <a:ext uri="{FF2B5EF4-FFF2-40B4-BE49-F238E27FC236}">
                <a16:creationId xmlns:a16="http://schemas.microsoft.com/office/drawing/2014/main" id="{1AB604A9-59A9-8DF9-875B-2B7E9845F002}"/>
              </a:ext>
            </a:extLst>
          </p:cNvPr>
          <p:cNvSpPr>
            <a:spLocks noGrp="1"/>
          </p:cNvSpPr>
          <p:nvPr>
            <p:ph type="title"/>
          </p:nvPr>
        </p:nvSpPr>
        <p:spPr>
          <a:xfrm>
            <a:off x="701600" y="612675"/>
            <a:ext cx="7232700" cy="744000"/>
          </a:xfrm>
        </p:spPr>
        <p:txBody>
          <a:bodyPr/>
          <a:lstStyle/>
          <a:p>
            <a:r>
              <a:rPr lang="en-US" dirty="0"/>
              <a:t>Surveillance </a:t>
            </a:r>
          </a:p>
        </p:txBody>
      </p:sp>
      <p:sp>
        <p:nvSpPr>
          <p:cNvPr id="3" name="Rectangle 2">
            <a:extLst>
              <a:ext uri="{FF2B5EF4-FFF2-40B4-BE49-F238E27FC236}">
                <a16:creationId xmlns:a16="http://schemas.microsoft.com/office/drawing/2014/main" id="{2147DC32-51C5-509F-0D9C-9E272695F922}"/>
              </a:ext>
            </a:extLst>
          </p:cNvPr>
          <p:cNvSpPr/>
          <p:nvPr/>
        </p:nvSpPr>
        <p:spPr>
          <a:xfrm>
            <a:off x="2310985" y="4114800"/>
            <a:ext cx="1467859" cy="738664"/>
          </a:xfrm>
          <a:prstGeom prst="rect">
            <a:avLst/>
          </a:prstGeom>
        </p:spPr>
        <p:txBody>
          <a:bodyPr wrap="square">
            <a:spAutoFit/>
          </a:bodyPr>
          <a:lstStyle/>
          <a:p>
            <a:r>
              <a:rPr lang="en-US" dirty="0"/>
              <a:t>Low Resolution</a:t>
            </a:r>
          </a:p>
          <a:p>
            <a:endParaRPr lang="en-EG" dirty="0"/>
          </a:p>
          <a:p>
            <a:endParaRPr lang="en-EG" dirty="0"/>
          </a:p>
        </p:txBody>
      </p:sp>
      <p:sp>
        <p:nvSpPr>
          <p:cNvPr id="5" name="TextBox 4">
            <a:extLst>
              <a:ext uri="{FF2B5EF4-FFF2-40B4-BE49-F238E27FC236}">
                <a16:creationId xmlns:a16="http://schemas.microsoft.com/office/drawing/2014/main" id="{E1D7DB69-4282-BAFE-DFE6-5E6CE3C67FD3}"/>
              </a:ext>
            </a:extLst>
          </p:cNvPr>
          <p:cNvSpPr txBox="1"/>
          <p:nvPr/>
        </p:nvSpPr>
        <p:spPr>
          <a:xfrm>
            <a:off x="5372554" y="4114800"/>
            <a:ext cx="1558440" cy="1169551"/>
          </a:xfrm>
          <a:prstGeom prst="rect">
            <a:avLst/>
          </a:prstGeom>
          <a:noFill/>
        </p:spPr>
        <p:txBody>
          <a:bodyPr wrap="none" rtlCol="0">
            <a:spAutoFit/>
          </a:bodyPr>
          <a:lstStyle/>
          <a:p>
            <a:r>
              <a:rPr lang="en-US" dirty="0"/>
              <a:t>Super Resolution</a:t>
            </a:r>
          </a:p>
          <a:p>
            <a:endParaRPr lang="en-EG" dirty="0"/>
          </a:p>
          <a:p>
            <a:endParaRPr lang="en-EG" dirty="0"/>
          </a:p>
          <a:p>
            <a:endParaRPr lang="en-EG" dirty="0"/>
          </a:p>
          <a:p>
            <a:endParaRPr lang="en-EG" dirty="0"/>
          </a:p>
        </p:txBody>
      </p:sp>
      <p:pic>
        <p:nvPicPr>
          <p:cNvPr id="10241" name="Picture 1" descr="page20image55620400">
            <a:extLst>
              <a:ext uri="{FF2B5EF4-FFF2-40B4-BE49-F238E27FC236}">
                <a16:creationId xmlns:a16="http://schemas.microsoft.com/office/drawing/2014/main" id="{41ABE7DA-BC50-7FCE-36D4-90125F46FD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12" t="762" r="60931" b="55691"/>
          <a:stretch/>
        </p:blipFill>
        <p:spPr bwMode="auto">
          <a:xfrm>
            <a:off x="1794570" y="2456578"/>
            <a:ext cx="2523380" cy="16582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page20image55620400">
            <a:extLst>
              <a:ext uri="{FF2B5EF4-FFF2-40B4-BE49-F238E27FC236}">
                <a16:creationId xmlns:a16="http://schemas.microsoft.com/office/drawing/2014/main" id="{D58C732F-EB67-0D5D-4CD0-485A36A2A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761" r="8295" b="53797"/>
          <a:stretch/>
        </p:blipFill>
        <p:spPr bwMode="auto">
          <a:xfrm>
            <a:off x="4707597" y="2419994"/>
            <a:ext cx="2576331" cy="169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35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motivation</a:t>
            </a:r>
            <a:endParaRPr dirty="0"/>
          </a:p>
        </p:txBody>
      </p:sp>
    </p:spTree>
    <p:extLst>
      <p:ext uri="{BB962C8B-B14F-4D97-AF65-F5344CB8AC3E}">
        <p14:creationId xmlns:p14="http://schemas.microsoft.com/office/powerpoint/2010/main" val="1979534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buFont typeface="Arial" panose="020B0604020202020204" pitchFamily="34" charset="0"/>
              <a:buChar char="•"/>
            </a:pPr>
            <a:r>
              <a:rPr lang="en-US" sz="1600" dirty="0"/>
              <a:t>As mentioned before, super resolution is important and have many applications.</a:t>
            </a:r>
          </a:p>
          <a:p>
            <a:pPr algn="just">
              <a:buFont typeface="Arial" panose="020B0604020202020204" pitchFamily="34" charset="0"/>
              <a:buChar char="•"/>
            </a:pPr>
            <a:r>
              <a:rPr lang="en-US" sz="1600" dirty="0" smtClean="0"/>
              <a:t>The image resolution in displays are increasing, the older programs for enhancing the image is getting old, so it can’t keep up with the higher resolution displays.</a:t>
            </a:r>
          </a:p>
          <a:p>
            <a:pPr algn="just">
              <a:buFont typeface="Arial" panose="020B0604020202020204" pitchFamily="34" charset="0"/>
              <a:buChar char="•"/>
            </a:pPr>
            <a:r>
              <a:rPr lang="en-US" sz="1600" dirty="0" smtClean="0"/>
              <a:t>The </a:t>
            </a:r>
            <a:r>
              <a:rPr lang="en-US" sz="1600" dirty="0"/>
              <a:t>need of converting low resolution images to high resolution images</a:t>
            </a:r>
          </a:p>
          <a:p>
            <a:pPr algn="just">
              <a:buFont typeface="Arial" panose="020B0604020202020204" pitchFamily="34" charset="0"/>
              <a:buChar char="•"/>
            </a:pPr>
            <a:endParaRPr lang="en-US" dirty="0"/>
          </a:p>
        </p:txBody>
      </p:sp>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Tree>
    <p:extLst>
      <p:ext uri="{BB962C8B-B14F-4D97-AF65-F5344CB8AC3E}">
        <p14:creationId xmlns:p14="http://schemas.microsoft.com/office/powerpoint/2010/main" val="36760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objective</a:t>
            </a:r>
            <a:endParaRPr dirty="0"/>
          </a:p>
        </p:txBody>
      </p:sp>
    </p:spTree>
    <p:extLst>
      <p:ext uri="{BB962C8B-B14F-4D97-AF65-F5344CB8AC3E}">
        <p14:creationId xmlns:p14="http://schemas.microsoft.com/office/powerpoint/2010/main" val="2573924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buFont typeface="Arial" panose="020B0604020202020204" pitchFamily="34" charset="0"/>
              <a:buChar char="•"/>
            </a:pPr>
            <a:r>
              <a:rPr lang="en-US" sz="1600" dirty="0"/>
              <a:t>The main objective is to convert low resolution images to super resolution with more details.</a:t>
            </a:r>
          </a:p>
          <a:p>
            <a:pPr algn="just">
              <a:buFont typeface="Arial" panose="020B0604020202020204" pitchFamily="34" charset="0"/>
              <a:buChar char="•"/>
            </a:pPr>
            <a:r>
              <a:rPr lang="en-US" sz="1600" dirty="0"/>
              <a:t>To use adversarial learning to improve the current state-of-the-art in Single Image Super Resolution</a:t>
            </a:r>
          </a:p>
          <a:p>
            <a:pPr algn="just">
              <a:buFont typeface="Arial" panose="020B0604020202020204" pitchFamily="34" charset="0"/>
              <a:buChar char="•"/>
            </a:pPr>
            <a:r>
              <a:rPr lang="en-US" sz="1600" dirty="0"/>
              <a:t>Compare results of different models to decide on which models are best for each category.</a:t>
            </a:r>
          </a:p>
        </p:txBody>
      </p:sp>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objective</a:t>
            </a:r>
            <a:endParaRPr dirty="0"/>
          </a:p>
        </p:txBody>
      </p:sp>
    </p:spTree>
    <p:extLst>
      <p:ext uri="{BB962C8B-B14F-4D97-AF65-F5344CB8AC3E}">
        <p14:creationId xmlns:p14="http://schemas.microsoft.com/office/powerpoint/2010/main" val="1656282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body" idx="1"/>
          </p:nvPr>
        </p:nvSpPr>
        <p:spPr>
          <a:xfrm>
            <a:off x="709775" y="1399650"/>
            <a:ext cx="7434900" cy="3023100"/>
          </a:xfrm>
          <a:prstGeom prst="rect">
            <a:avLst/>
          </a:prstGeom>
        </p:spPr>
        <p:txBody>
          <a:bodyPr spcFirstLastPara="1" wrap="square" lIns="91425" tIns="91425" rIns="91425" bIns="91425" anchor="t" anchorCtr="0">
            <a:noAutofit/>
          </a:bodyPr>
          <a:lstStyle/>
          <a:p>
            <a:pPr>
              <a:buFontTx/>
              <a:buChar char="►"/>
            </a:pPr>
            <a:r>
              <a:rPr lang="en-US" sz="2000" dirty="0"/>
              <a:t>Janna Allah Ayman El-</a:t>
            </a:r>
            <a:r>
              <a:rPr lang="en-US" sz="2000" dirty="0" err="1"/>
              <a:t>Kayyali</a:t>
            </a:r>
            <a:endParaRPr lang="en-US" sz="2000" dirty="0"/>
          </a:p>
          <a:p>
            <a:pPr>
              <a:buFontTx/>
              <a:buChar char="►"/>
            </a:pPr>
            <a:r>
              <a:rPr lang="en-US" sz="2000" dirty="0" err="1"/>
              <a:t>Sief</a:t>
            </a:r>
            <a:r>
              <a:rPr lang="en-US" sz="2000" dirty="0"/>
              <a:t> El-</a:t>
            </a:r>
            <a:r>
              <a:rPr lang="en-US" sz="2000" dirty="0" err="1"/>
              <a:t>Deen</a:t>
            </a:r>
            <a:r>
              <a:rPr lang="en-US" sz="2000" dirty="0"/>
              <a:t> Mostafa</a:t>
            </a:r>
          </a:p>
          <a:p>
            <a:pPr>
              <a:buFontTx/>
              <a:buChar char="►"/>
            </a:pPr>
            <a:r>
              <a:rPr lang="en-US" sz="2000" dirty="0"/>
              <a:t>Tarek </a:t>
            </a:r>
            <a:r>
              <a:rPr lang="en-US" sz="2000" dirty="0" err="1"/>
              <a:t>Magdy</a:t>
            </a:r>
            <a:r>
              <a:rPr lang="en-US" sz="2000" dirty="0"/>
              <a:t> Ahmed</a:t>
            </a:r>
          </a:p>
          <a:p>
            <a:pPr>
              <a:buFontTx/>
              <a:buChar char="►"/>
            </a:pPr>
            <a:r>
              <a:rPr lang="en-US" sz="2000" dirty="0"/>
              <a:t>Amr </a:t>
            </a:r>
            <a:r>
              <a:rPr lang="en-US" sz="2000" dirty="0" err="1"/>
              <a:t>Shaaban</a:t>
            </a:r>
            <a:r>
              <a:rPr lang="en-US" sz="2000" dirty="0"/>
              <a:t> Mahmoud</a:t>
            </a:r>
            <a:endParaRPr lang="en-GB" sz="2000" dirty="0"/>
          </a:p>
          <a:p>
            <a:pPr>
              <a:buFontTx/>
              <a:buChar char="►"/>
            </a:pPr>
            <a:r>
              <a:rPr lang="en-US" sz="2000" dirty="0"/>
              <a:t>Mohamed </a:t>
            </a:r>
            <a:r>
              <a:rPr lang="en-US" sz="2000" dirty="0" err="1"/>
              <a:t>Saad</a:t>
            </a:r>
            <a:r>
              <a:rPr lang="en-US" sz="2000" dirty="0"/>
              <a:t> </a:t>
            </a:r>
            <a:r>
              <a:rPr lang="en-US" sz="2000" dirty="0" err="1"/>
              <a:t>Labib</a:t>
            </a:r>
            <a:endParaRPr lang="en-US" sz="2000" dirty="0"/>
          </a:p>
          <a:p>
            <a:pPr>
              <a:buFontTx/>
              <a:buChar char="►"/>
            </a:pPr>
            <a:r>
              <a:rPr lang="en-US" sz="2000" dirty="0" err="1"/>
              <a:t>Adham</a:t>
            </a:r>
            <a:r>
              <a:rPr lang="en-US" sz="2000" dirty="0"/>
              <a:t> Tarek Mohamed</a:t>
            </a:r>
          </a:p>
          <a:p>
            <a:pPr>
              <a:buFontTx/>
              <a:buChar char="►"/>
            </a:pPr>
            <a:r>
              <a:rPr lang="en-US" sz="2000" dirty="0" err="1"/>
              <a:t>Abdelrahman</a:t>
            </a:r>
            <a:r>
              <a:rPr lang="en-US" sz="2000" dirty="0"/>
              <a:t> Mohamed Ahmed</a:t>
            </a:r>
          </a:p>
        </p:txBody>
      </p:sp>
      <p:sp>
        <p:nvSpPr>
          <p:cNvPr id="172" name="Google Shape;172;p30"/>
          <p:cNvSpPr txBox="1">
            <a:spLocks noGrp="1"/>
          </p:cNvSpPr>
          <p:nvPr>
            <p:ph type="title"/>
          </p:nvPr>
        </p:nvSpPr>
        <p:spPr>
          <a:xfrm>
            <a:off x="701600" y="612675"/>
            <a:ext cx="7232700" cy="7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Team Members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63655" y="1743434"/>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Problem stat</a:t>
            </a:r>
            <a:r>
              <a:rPr lang="en-US" dirty="0" smtClean="0"/>
              <a:t>e</a:t>
            </a:r>
            <a:r>
              <a:rPr lang="en" dirty="0" smtClean="0"/>
              <a:t>ment </a:t>
            </a:r>
            <a:br>
              <a:rPr lang="en" dirty="0" smtClean="0"/>
            </a:br>
            <a:r>
              <a:rPr lang="en" dirty="0" smtClean="0"/>
              <a:t>and solution</a:t>
            </a:r>
            <a:endParaRPr dirty="0"/>
          </a:p>
        </p:txBody>
      </p:sp>
    </p:spTree>
    <p:extLst>
      <p:ext uri="{BB962C8B-B14F-4D97-AF65-F5344CB8AC3E}">
        <p14:creationId xmlns:p14="http://schemas.microsoft.com/office/powerpoint/2010/main" val="245871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4"/>
          <p:cNvSpPr txBox="1">
            <a:spLocks noGrp="1"/>
          </p:cNvSpPr>
          <p:nvPr>
            <p:ph type="title"/>
          </p:nvPr>
        </p:nvSpPr>
        <p:spPr>
          <a:xfrm>
            <a:off x="1176463" y="1713125"/>
            <a:ext cx="2331600" cy="5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PROBLEM</a:t>
            </a:r>
            <a:endParaRPr sz="2000" dirty="0"/>
          </a:p>
        </p:txBody>
      </p:sp>
      <p:sp>
        <p:nvSpPr>
          <p:cNvPr id="515" name="Google Shape;515;p64"/>
          <p:cNvSpPr txBox="1">
            <a:spLocks noGrp="1"/>
          </p:cNvSpPr>
          <p:nvPr>
            <p:ph type="subTitle" idx="1"/>
          </p:nvPr>
        </p:nvSpPr>
        <p:spPr>
          <a:xfrm>
            <a:off x="1686428" y="2192809"/>
            <a:ext cx="2168388" cy="1831200"/>
          </a:xfrm>
          <a:prstGeom prst="rect">
            <a:avLst/>
          </a:prstGeom>
        </p:spPr>
        <p:txBody>
          <a:bodyPr spcFirstLastPara="1" wrap="square" lIns="91425" tIns="91425" rIns="91425" bIns="91425" anchor="t" anchorCtr="0">
            <a:noAutofit/>
          </a:bodyPr>
          <a:lstStyle/>
          <a:p>
            <a:pPr marL="0" indent="0" algn="l"/>
            <a:r>
              <a:rPr lang="en-US" sz="1600" dirty="0"/>
              <a:t>Low resolution image with low details and low quality.</a:t>
            </a:r>
          </a:p>
        </p:txBody>
      </p:sp>
      <p:sp>
        <p:nvSpPr>
          <p:cNvPr id="516" name="Google Shape;516;p64"/>
          <p:cNvSpPr txBox="1">
            <a:spLocks noGrp="1"/>
          </p:cNvSpPr>
          <p:nvPr>
            <p:ph type="title" idx="2"/>
          </p:nvPr>
        </p:nvSpPr>
        <p:spPr>
          <a:xfrm>
            <a:off x="5609738" y="1713125"/>
            <a:ext cx="2331600" cy="5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SOLUTION</a:t>
            </a:r>
            <a:endParaRPr sz="2000" dirty="0"/>
          </a:p>
        </p:txBody>
      </p:sp>
      <p:sp>
        <p:nvSpPr>
          <p:cNvPr id="517" name="Google Shape;517;p64"/>
          <p:cNvSpPr txBox="1">
            <a:spLocks noGrp="1"/>
          </p:cNvSpPr>
          <p:nvPr>
            <p:ph type="subTitle" idx="3"/>
          </p:nvPr>
        </p:nvSpPr>
        <p:spPr>
          <a:xfrm>
            <a:off x="4925291" y="2187450"/>
            <a:ext cx="3709553" cy="1251941"/>
          </a:xfrm>
          <a:prstGeom prst="rect">
            <a:avLst/>
          </a:prstGeom>
        </p:spPr>
        <p:txBody>
          <a:bodyPr spcFirstLastPara="1" wrap="square" lIns="91425" tIns="91425" rIns="91425" bIns="91425" anchor="t" anchorCtr="0">
            <a:noAutofit/>
          </a:bodyPr>
          <a:lstStyle/>
          <a:p>
            <a:pPr marL="425450" indent="-285750" algn="l">
              <a:buFont typeface="Arial" panose="020B0604020202020204" pitchFamily="34" charset="0"/>
              <a:buChar char="•"/>
            </a:pPr>
            <a:r>
              <a:rPr lang="en-US" sz="1600" dirty="0" smtClean="0"/>
              <a:t>Early </a:t>
            </a:r>
            <a:r>
              <a:rPr lang="en-US" sz="1600" dirty="0"/>
              <a:t>algorithms based on resampling (interpolation)</a:t>
            </a:r>
          </a:p>
          <a:p>
            <a:pPr marL="425450" indent="-285750" algn="l">
              <a:buFont typeface="Arial" panose="020B0604020202020204" pitchFamily="34" charset="0"/>
              <a:buChar char="•"/>
            </a:pPr>
            <a:r>
              <a:rPr lang="en-US" sz="1600" dirty="0" smtClean="0"/>
              <a:t>Advanced </a:t>
            </a:r>
            <a:r>
              <a:rPr lang="en-US" sz="1600" dirty="0"/>
              <a:t>algorithms based on </a:t>
            </a:r>
            <a:r>
              <a:rPr lang="en-US" sz="1600" dirty="0" smtClean="0"/>
              <a:t>deep </a:t>
            </a:r>
            <a:r>
              <a:rPr lang="en-US" sz="1600" dirty="0"/>
              <a:t>learning models exploiting available examples.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Planning</a:t>
            </a:r>
            <a:endParaRPr dirty="0"/>
          </a:p>
        </p:txBody>
      </p:sp>
    </p:spTree>
    <p:extLst>
      <p:ext uri="{BB962C8B-B14F-4D97-AF65-F5344CB8AC3E}">
        <p14:creationId xmlns:p14="http://schemas.microsoft.com/office/powerpoint/2010/main" val="405049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1793646498"/>
              </p:ext>
            </p:extLst>
          </p:nvPr>
        </p:nvGraphicFramePr>
        <p:xfrm>
          <a:off x="701600" y="1471211"/>
          <a:ext cx="7228589" cy="3309695"/>
        </p:xfrm>
        <a:graphic>
          <a:graphicData uri="http://schemas.openxmlformats.org/drawingml/2006/table">
            <a:tbl>
              <a:tblPr firstRow="1" firstCol="1" bandRow="1">
                <a:tableStyleId>{5940675A-B579-460E-94D1-54222C63F5DA}</a:tableStyleId>
              </a:tblPr>
              <a:tblGrid>
                <a:gridCol w="276551">
                  <a:extLst>
                    <a:ext uri="{9D8B030D-6E8A-4147-A177-3AD203B41FA5}">
                      <a16:colId xmlns:a16="http://schemas.microsoft.com/office/drawing/2014/main" val="3026424371"/>
                    </a:ext>
                  </a:extLst>
                </a:gridCol>
                <a:gridCol w="2715497">
                  <a:extLst>
                    <a:ext uri="{9D8B030D-6E8A-4147-A177-3AD203B41FA5}">
                      <a16:colId xmlns:a16="http://schemas.microsoft.com/office/drawing/2014/main" val="3564695120"/>
                    </a:ext>
                  </a:extLst>
                </a:gridCol>
                <a:gridCol w="863193">
                  <a:extLst>
                    <a:ext uri="{9D8B030D-6E8A-4147-A177-3AD203B41FA5}">
                      <a16:colId xmlns:a16="http://schemas.microsoft.com/office/drawing/2014/main" val="1347788002"/>
                    </a:ext>
                  </a:extLst>
                </a:gridCol>
                <a:gridCol w="1352464">
                  <a:extLst>
                    <a:ext uri="{9D8B030D-6E8A-4147-A177-3AD203B41FA5}">
                      <a16:colId xmlns:a16="http://schemas.microsoft.com/office/drawing/2014/main" val="3852429503"/>
                    </a:ext>
                  </a:extLst>
                </a:gridCol>
                <a:gridCol w="1155467">
                  <a:extLst>
                    <a:ext uri="{9D8B030D-6E8A-4147-A177-3AD203B41FA5}">
                      <a16:colId xmlns:a16="http://schemas.microsoft.com/office/drawing/2014/main" val="3873858975"/>
                    </a:ext>
                  </a:extLst>
                </a:gridCol>
                <a:gridCol w="865417">
                  <a:extLst>
                    <a:ext uri="{9D8B030D-6E8A-4147-A177-3AD203B41FA5}">
                      <a16:colId xmlns:a16="http://schemas.microsoft.com/office/drawing/2014/main" val="1861459315"/>
                    </a:ext>
                  </a:extLst>
                </a:gridCol>
              </a:tblGrid>
              <a:tr h="505641">
                <a:tc>
                  <a:txBody>
                    <a:bodyPr/>
                    <a:lstStyle/>
                    <a:p>
                      <a:pPr marL="0" marR="0" algn="ctr">
                        <a:lnSpc>
                          <a:spcPct val="107000"/>
                        </a:lnSpc>
                        <a:spcBef>
                          <a:spcPts val="0"/>
                        </a:spcBef>
                        <a:spcAft>
                          <a:spcPts val="0"/>
                        </a:spcAft>
                      </a:pPr>
                      <a:r>
                        <a:rPr lang="en-US" sz="1400" dirty="0">
                          <a:solidFill>
                            <a:schemeClr val="tx2"/>
                          </a:solidFill>
                          <a:effectLst/>
                        </a:rPr>
                        <a:t> </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dirty="0">
                          <a:solidFill>
                            <a:schemeClr val="tx2"/>
                          </a:solidFill>
                          <a:effectLst/>
                        </a:rPr>
                        <a:t>Task Name</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dirty="0">
                          <a:solidFill>
                            <a:schemeClr val="tx2"/>
                          </a:solidFill>
                          <a:effectLst/>
                        </a:rPr>
                        <a:t>Duration</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dirty="0">
                          <a:solidFill>
                            <a:schemeClr val="tx2"/>
                          </a:solidFill>
                          <a:effectLst/>
                        </a:rPr>
                        <a:t>Start</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dirty="0">
                          <a:solidFill>
                            <a:schemeClr val="tx2"/>
                          </a:solidFill>
                          <a:effectLst/>
                        </a:rPr>
                        <a:t>Finish</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dirty="0">
                          <a:solidFill>
                            <a:schemeClr val="tx2"/>
                          </a:solidFill>
                          <a:effectLst/>
                        </a:rPr>
                        <a:t>Res.</a:t>
                      </a:r>
                    </a:p>
                    <a:p>
                      <a:pPr marL="0" marR="0" algn="ctr">
                        <a:lnSpc>
                          <a:spcPct val="107000"/>
                        </a:lnSpc>
                        <a:spcBef>
                          <a:spcPts val="0"/>
                        </a:spcBef>
                        <a:spcAft>
                          <a:spcPts val="0"/>
                        </a:spcAft>
                      </a:pPr>
                      <a:r>
                        <a:rPr lang="en-US" sz="1400" dirty="0">
                          <a:solidFill>
                            <a:schemeClr val="tx2"/>
                          </a:solidFill>
                          <a:effectLst/>
                        </a:rPr>
                        <a:t>Names</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extLst>
                  <a:ext uri="{0D108BD9-81ED-4DB2-BD59-A6C34878D82A}">
                    <a16:rowId xmlns:a16="http://schemas.microsoft.com/office/drawing/2014/main" val="4104608620"/>
                  </a:ext>
                </a:extLst>
              </a:tr>
              <a:tr h="437880">
                <a:tc>
                  <a:txBody>
                    <a:bodyPr/>
                    <a:lstStyle/>
                    <a:p>
                      <a:pPr marL="0" marR="0" algn="ctr">
                        <a:lnSpc>
                          <a:spcPct val="107000"/>
                        </a:lnSpc>
                        <a:spcBef>
                          <a:spcPts val="0"/>
                        </a:spcBef>
                        <a:spcAft>
                          <a:spcPts val="0"/>
                        </a:spcAft>
                      </a:pPr>
                      <a:r>
                        <a:rPr lang="en-US" sz="1400">
                          <a:solidFill>
                            <a:schemeClr val="tx2"/>
                          </a:solidFill>
                          <a:effectLst/>
                        </a:rPr>
                        <a:t>1</a:t>
                      </a:r>
                      <a:endParaRPr lang="en-US" sz="1400" b="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Literature review on SR systems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4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26-09-21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24-10-21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83046597"/>
                  </a:ext>
                </a:extLst>
              </a:tr>
              <a:tr h="437880">
                <a:tc>
                  <a:txBody>
                    <a:bodyPr/>
                    <a:lstStyle/>
                    <a:p>
                      <a:pPr marL="0" marR="0" algn="ctr">
                        <a:lnSpc>
                          <a:spcPct val="107000"/>
                        </a:lnSpc>
                        <a:spcBef>
                          <a:spcPts val="0"/>
                        </a:spcBef>
                        <a:spcAft>
                          <a:spcPts val="0"/>
                        </a:spcAft>
                      </a:pPr>
                      <a:r>
                        <a:rPr lang="en-US" sz="1400">
                          <a:solidFill>
                            <a:schemeClr val="tx2"/>
                          </a:solidFill>
                          <a:effectLst/>
                        </a:rPr>
                        <a:t>2</a:t>
                      </a:r>
                      <a:endParaRPr lang="en-US" sz="1400" b="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Hands on tools including setup of the platform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24-10-21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14-11-21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26597409"/>
                  </a:ext>
                </a:extLst>
              </a:tr>
              <a:tr h="568018">
                <a:tc>
                  <a:txBody>
                    <a:bodyPr/>
                    <a:lstStyle/>
                    <a:p>
                      <a:pPr marL="0" marR="0" algn="ctr">
                        <a:lnSpc>
                          <a:spcPct val="107000"/>
                        </a:lnSpc>
                        <a:spcBef>
                          <a:spcPts val="0"/>
                        </a:spcBef>
                        <a:spcAft>
                          <a:spcPts val="0"/>
                        </a:spcAft>
                      </a:pPr>
                      <a:r>
                        <a:rPr lang="en-US" sz="1400">
                          <a:solidFill>
                            <a:schemeClr val="tx2"/>
                          </a:solidFill>
                          <a:effectLst/>
                        </a:rPr>
                        <a:t>3</a:t>
                      </a:r>
                      <a:endParaRPr lang="en-US" sz="1400" b="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Understanding the images resolution and super resolution</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2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14-11-21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28-11-21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7116921"/>
                  </a:ext>
                </a:extLst>
              </a:tr>
              <a:tr h="568018">
                <a:tc>
                  <a:txBody>
                    <a:bodyPr/>
                    <a:lstStyle/>
                    <a:p>
                      <a:pPr marL="0" marR="0" algn="ctr">
                        <a:lnSpc>
                          <a:spcPct val="107000"/>
                        </a:lnSpc>
                        <a:spcBef>
                          <a:spcPts val="0"/>
                        </a:spcBef>
                        <a:spcAft>
                          <a:spcPts val="0"/>
                        </a:spcAft>
                      </a:pPr>
                      <a:r>
                        <a:rPr lang="en-US" sz="1400">
                          <a:solidFill>
                            <a:schemeClr val="tx2"/>
                          </a:solidFill>
                          <a:effectLst/>
                        </a:rPr>
                        <a:t>4</a:t>
                      </a:r>
                      <a:endParaRPr lang="en-US" sz="1400" b="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Detailed introduction with good survey on DL methods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28-11-21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19-12-21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626535371"/>
                  </a:ext>
                </a:extLst>
              </a:tr>
              <a:tr h="437880">
                <a:tc>
                  <a:txBody>
                    <a:bodyPr/>
                    <a:lstStyle/>
                    <a:p>
                      <a:pPr marL="0" marR="0" algn="ctr">
                        <a:lnSpc>
                          <a:spcPct val="107000"/>
                        </a:lnSpc>
                        <a:spcBef>
                          <a:spcPts val="0"/>
                        </a:spcBef>
                        <a:spcAft>
                          <a:spcPts val="0"/>
                        </a:spcAft>
                      </a:pPr>
                      <a:r>
                        <a:rPr lang="en-US" sz="1400" dirty="0">
                          <a:solidFill>
                            <a:schemeClr val="tx2"/>
                          </a:solidFill>
                          <a:effectLst/>
                        </a:rPr>
                        <a:t>5</a:t>
                      </a:r>
                      <a:endParaRPr lang="en-US" sz="1400" b="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DL approaches to solve SR problem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19-12-21</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09-01-22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10937999"/>
                  </a:ext>
                </a:extLst>
              </a:tr>
            </a:tbl>
          </a:graphicData>
        </a:graphic>
      </p:graphicFrame>
    </p:spTree>
    <p:extLst>
      <p:ext uri="{BB962C8B-B14F-4D97-AF65-F5344CB8AC3E}">
        <p14:creationId xmlns:p14="http://schemas.microsoft.com/office/powerpoint/2010/main" val="3368122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2334457436"/>
              </p:ext>
            </p:extLst>
          </p:nvPr>
        </p:nvGraphicFramePr>
        <p:xfrm>
          <a:off x="701600" y="1471211"/>
          <a:ext cx="7943635" cy="3205493"/>
        </p:xfrm>
        <a:graphic>
          <a:graphicData uri="http://schemas.openxmlformats.org/drawingml/2006/table">
            <a:tbl>
              <a:tblPr firstRow="1" firstCol="1" bandRow="1">
                <a:tableStyleId>{5940675A-B579-460E-94D1-54222C63F5DA}</a:tableStyleId>
              </a:tblPr>
              <a:tblGrid>
                <a:gridCol w="303907">
                  <a:extLst>
                    <a:ext uri="{9D8B030D-6E8A-4147-A177-3AD203B41FA5}">
                      <a16:colId xmlns:a16="http://schemas.microsoft.com/office/drawing/2014/main" val="3026424371"/>
                    </a:ext>
                  </a:extLst>
                </a:gridCol>
                <a:gridCol w="2984112">
                  <a:extLst>
                    <a:ext uri="{9D8B030D-6E8A-4147-A177-3AD203B41FA5}">
                      <a16:colId xmlns:a16="http://schemas.microsoft.com/office/drawing/2014/main" val="3564695120"/>
                    </a:ext>
                  </a:extLst>
                </a:gridCol>
                <a:gridCol w="948579">
                  <a:extLst>
                    <a:ext uri="{9D8B030D-6E8A-4147-A177-3AD203B41FA5}">
                      <a16:colId xmlns:a16="http://schemas.microsoft.com/office/drawing/2014/main" val="1347788002"/>
                    </a:ext>
                  </a:extLst>
                </a:gridCol>
                <a:gridCol w="1486249">
                  <a:extLst>
                    <a:ext uri="{9D8B030D-6E8A-4147-A177-3AD203B41FA5}">
                      <a16:colId xmlns:a16="http://schemas.microsoft.com/office/drawing/2014/main" val="3852429503"/>
                    </a:ext>
                  </a:extLst>
                </a:gridCol>
                <a:gridCol w="1269765">
                  <a:extLst>
                    <a:ext uri="{9D8B030D-6E8A-4147-A177-3AD203B41FA5}">
                      <a16:colId xmlns:a16="http://schemas.microsoft.com/office/drawing/2014/main" val="3873858975"/>
                    </a:ext>
                  </a:extLst>
                </a:gridCol>
                <a:gridCol w="951023">
                  <a:extLst>
                    <a:ext uri="{9D8B030D-6E8A-4147-A177-3AD203B41FA5}">
                      <a16:colId xmlns:a16="http://schemas.microsoft.com/office/drawing/2014/main" val="1861459315"/>
                    </a:ext>
                  </a:extLst>
                </a:gridCol>
              </a:tblGrid>
              <a:tr h="505641">
                <a:tc>
                  <a:txBody>
                    <a:bodyPr/>
                    <a:lstStyle/>
                    <a:p>
                      <a:pPr marL="0" marR="0" algn="ctr">
                        <a:lnSpc>
                          <a:spcPct val="107000"/>
                        </a:lnSpc>
                        <a:spcBef>
                          <a:spcPts val="0"/>
                        </a:spcBef>
                        <a:spcAft>
                          <a:spcPts val="0"/>
                        </a:spcAft>
                      </a:pPr>
                      <a:r>
                        <a:rPr lang="en-US" sz="1400" b="0" dirty="0">
                          <a:solidFill>
                            <a:schemeClr val="tx2"/>
                          </a:solidFill>
                          <a:effectLst/>
                          <a:latin typeface="+mn-lt"/>
                        </a:rPr>
                        <a:t> </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Task Name</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Duration</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Start</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Finish</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Res.</a:t>
                      </a:r>
                    </a:p>
                    <a:p>
                      <a:pPr marL="0" marR="0" algn="ctr">
                        <a:lnSpc>
                          <a:spcPct val="107000"/>
                        </a:lnSpc>
                        <a:spcBef>
                          <a:spcPts val="0"/>
                        </a:spcBef>
                        <a:spcAft>
                          <a:spcPts val="0"/>
                        </a:spcAft>
                      </a:pPr>
                      <a:r>
                        <a:rPr lang="en-US" sz="1400" b="0" dirty="0">
                          <a:solidFill>
                            <a:schemeClr val="tx2"/>
                          </a:solidFill>
                          <a:effectLst/>
                          <a:latin typeface="+mn-lt"/>
                        </a:rPr>
                        <a:t>Names</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extLst>
                  <a:ext uri="{0D108BD9-81ED-4DB2-BD59-A6C34878D82A}">
                    <a16:rowId xmlns:a16="http://schemas.microsoft.com/office/drawing/2014/main" val="4104608620"/>
                  </a:ext>
                </a:extLst>
              </a:tr>
              <a:tr h="437880">
                <a:tc>
                  <a:txBody>
                    <a:bodyPr/>
                    <a:lstStyle/>
                    <a:p>
                      <a:pPr marL="0" marR="0" algn="ctr">
                        <a:lnSpc>
                          <a:spcPct val="107000"/>
                        </a:lnSpc>
                        <a:spcBef>
                          <a:spcPts val="0"/>
                        </a:spcBef>
                        <a:spcAft>
                          <a:spcPts val="0"/>
                        </a:spcAft>
                      </a:pPr>
                      <a:r>
                        <a:rPr lang="en-US" sz="1400" b="0" dirty="0">
                          <a:solidFill>
                            <a:schemeClr val="tx2"/>
                          </a:solidFill>
                          <a:effectLst/>
                          <a:latin typeface="+mn-lt"/>
                        </a:rPr>
                        <a:t>6</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Different architecture and up-sampling operations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09-1-22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30-01-22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83046597"/>
                  </a:ext>
                </a:extLst>
              </a:tr>
              <a:tr h="437880">
                <a:tc>
                  <a:txBody>
                    <a:bodyPr/>
                    <a:lstStyle/>
                    <a:p>
                      <a:pPr marL="0" marR="0" algn="ctr">
                        <a:lnSpc>
                          <a:spcPct val="107000"/>
                        </a:lnSpc>
                        <a:spcBef>
                          <a:spcPts val="0"/>
                        </a:spcBef>
                        <a:spcAft>
                          <a:spcPts val="0"/>
                        </a:spcAft>
                      </a:pPr>
                      <a:r>
                        <a:rPr lang="en-US" sz="1400" b="0" dirty="0">
                          <a:solidFill>
                            <a:schemeClr val="tx2"/>
                          </a:solidFill>
                          <a:effectLst/>
                          <a:latin typeface="+mn-lt"/>
                        </a:rPr>
                        <a:t>7</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Studying of similar application, their features, architecture</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30-01-22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20-02-22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26597409"/>
                  </a:ext>
                </a:extLst>
              </a:tr>
              <a:tr h="568018">
                <a:tc>
                  <a:txBody>
                    <a:bodyPr/>
                    <a:lstStyle/>
                    <a:p>
                      <a:pPr marL="0" marR="0" algn="ctr">
                        <a:lnSpc>
                          <a:spcPct val="107000"/>
                        </a:lnSpc>
                        <a:spcBef>
                          <a:spcPts val="0"/>
                        </a:spcBef>
                        <a:spcAft>
                          <a:spcPts val="0"/>
                        </a:spcAft>
                      </a:pPr>
                      <a:r>
                        <a:rPr lang="en-US" sz="1400" b="0" dirty="0">
                          <a:solidFill>
                            <a:schemeClr val="tx2"/>
                          </a:solidFill>
                          <a:effectLst/>
                          <a:latin typeface="+mn-lt"/>
                        </a:rPr>
                        <a:t>8</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Full description and analysis of the application as a whole and each part of it</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3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20-02-22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13-03-22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116921"/>
                  </a:ext>
                </a:extLst>
              </a:tr>
              <a:tr h="568018">
                <a:tc>
                  <a:txBody>
                    <a:bodyPr/>
                    <a:lstStyle/>
                    <a:p>
                      <a:pPr marL="0" marR="0" algn="ctr">
                        <a:lnSpc>
                          <a:spcPct val="107000"/>
                        </a:lnSpc>
                        <a:spcBef>
                          <a:spcPts val="0"/>
                        </a:spcBef>
                        <a:spcAft>
                          <a:spcPts val="0"/>
                        </a:spcAft>
                      </a:pPr>
                      <a:r>
                        <a:rPr lang="en-US" sz="1400" b="0" dirty="0">
                          <a:solidFill>
                            <a:schemeClr val="tx2"/>
                          </a:solidFill>
                          <a:effectLst/>
                          <a:latin typeface="+mn-lt"/>
                        </a:rPr>
                        <a:t>9</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Collecting the used dataset and using required preprocessing need</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3 </a:t>
                      </a:r>
                      <a:r>
                        <a:rPr lang="en-US" sz="1200" dirty="0" err="1">
                          <a:solidFill>
                            <a:srgbClr val="000000"/>
                          </a:solidFill>
                          <a:effectLst/>
                          <a:latin typeface="+mn-lt"/>
                          <a:ea typeface="Times New Roman" panose="02020603050405020304" pitchFamily="18" charset="0"/>
                          <a:cs typeface="Times New Roman" panose="02020603050405020304" pitchFamily="18" charset="0"/>
                        </a:rPr>
                        <a:t>wks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13-03-22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03-04-22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Sief El-Deen</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26535371"/>
                  </a:ext>
                </a:extLst>
              </a:tr>
              <a:tr h="437880">
                <a:tc>
                  <a:txBody>
                    <a:bodyPr/>
                    <a:lstStyle/>
                    <a:p>
                      <a:pPr marL="0" marR="0" algn="ctr">
                        <a:lnSpc>
                          <a:spcPct val="107000"/>
                        </a:lnSpc>
                        <a:spcBef>
                          <a:spcPts val="0"/>
                        </a:spcBef>
                        <a:spcAft>
                          <a:spcPts val="0"/>
                        </a:spcAft>
                      </a:pPr>
                      <a:r>
                        <a:rPr lang="en-US" sz="1400" b="0" dirty="0">
                          <a:solidFill>
                            <a:schemeClr val="tx2"/>
                          </a:solidFill>
                          <a:effectLst/>
                          <a:latin typeface="+mn-lt"/>
                        </a:rPr>
                        <a:t>10</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Implementation of selected algorithms of the required systems on different scales.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6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Sun 13-03-22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Sun 24-04-22</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smtClean="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10937999"/>
                  </a:ext>
                </a:extLst>
              </a:tr>
            </a:tbl>
          </a:graphicData>
        </a:graphic>
      </p:graphicFrame>
    </p:spTree>
    <p:extLst>
      <p:ext uri="{BB962C8B-B14F-4D97-AF65-F5344CB8AC3E}">
        <p14:creationId xmlns:p14="http://schemas.microsoft.com/office/powerpoint/2010/main" val="1559570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1786395957"/>
              </p:ext>
            </p:extLst>
          </p:nvPr>
        </p:nvGraphicFramePr>
        <p:xfrm>
          <a:off x="701600" y="1263395"/>
          <a:ext cx="7448853" cy="2509762"/>
        </p:xfrm>
        <a:graphic>
          <a:graphicData uri="http://schemas.openxmlformats.org/drawingml/2006/table">
            <a:tbl>
              <a:tblPr firstRow="1" firstCol="1" bandRow="1">
                <a:tableStyleId>{5940675A-B579-460E-94D1-54222C63F5DA}</a:tableStyleId>
              </a:tblPr>
              <a:tblGrid>
                <a:gridCol w="284978">
                  <a:extLst>
                    <a:ext uri="{9D8B030D-6E8A-4147-A177-3AD203B41FA5}">
                      <a16:colId xmlns:a16="http://schemas.microsoft.com/office/drawing/2014/main" val="3026424371"/>
                    </a:ext>
                  </a:extLst>
                </a:gridCol>
                <a:gridCol w="3173253">
                  <a:extLst>
                    <a:ext uri="{9D8B030D-6E8A-4147-A177-3AD203B41FA5}">
                      <a16:colId xmlns:a16="http://schemas.microsoft.com/office/drawing/2014/main" val="3564695120"/>
                    </a:ext>
                  </a:extLst>
                </a:gridCol>
                <a:gridCol w="733128">
                  <a:extLst>
                    <a:ext uri="{9D8B030D-6E8A-4147-A177-3AD203B41FA5}">
                      <a16:colId xmlns:a16="http://schemas.microsoft.com/office/drawing/2014/main" val="1347788002"/>
                    </a:ext>
                  </a:extLst>
                </a:gridCol>
                <a:gridCol w="1175031">
                  <a:extLst>
                    <a:ext uri="{9D8B030D-6E8A-4147-A177-3AD203B41FA5}">
                      <a16:colId xmlns:a16="http://schemas.microsoft.com/office/drawing/2014/main" val="3852429503"/>
                    </a:ext>
                  </a:extLst>
                </a:gridCol>
                <a:gridCol w="1190675">
                  <a:extLst>
                    <a:ext uri="{9D8B030D-6E8A-4147-A177-3AD203B41FA5}">
                      <a16:colId xmlns:a16="http://schemas.microsoft.com/office/drawing/2014/main" val="3873858975"/>
                    </a:ext>
                  </a:extLst>
                </a:gridCol>
                <a:gridCol w="891788">
                  <a:extLst>
                    <a:ext uri="{9D8B030D-6E8A-4147-A177-3AD203B41FA5}">
                      <a16:colId xmlns:a16="http://schemas.microsoft.com/office/drawing/2014/main" val="1861459315"/>
                    </a:ext>
                  </a:extLst>
                </a:gridCol>
              </a:tblGrid>
              <a:tr h="377087">
                <a:tc>
                  <a:txBody>
                    <a:bodyPr/>
                    <a:lstStyle/>
                    <a:p>
                      <a:pPr marL="0" marR="0" algn="ctr">
                        <a:lnSpc>
                          <a:spcPct val="107000"/>
                        </a:lnSpc>
                        <a:spcBef>
                          <a:spcPts val="0"/>
                        </a:spcBef>
                        <a:spcAft>
                          <a:spcPts val="0"/>
                        </a:spcAft>
                      </a:pPr>
                      <a:r>
                        <a:rPr lang="en-US" sz="1400" dirty="0">
                          <a:solidFill>
                            <a:schemeClr val="tx2"/>
                          </a:solidFill>
                          <a:effectLst/>
                          <a:latin typeface="+mn-lt"/>
                        </a:rPr>
                        <a:t> </a:t>
                      </a:r>
                      <a:endParaRPr lang="en-US" sz="140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Task Name</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Duration</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Start</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Finish</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0" marR="0" algn="ctr">
                        <a:lnSpc>
                          <a:spcPct val="107000"/>
                        </a:lnSpc>
                        <a:spcBef>
                          <a:spcPts val="0"/>
                        </a:spcBef>
                        <a:spcAft>
                          <a:spcPts val="0"/>
                        </a:spcAft>
                      </a:pPr>
                      <a:r>
                        <a:rPr lang="en-US" sz="1400" b="0" dirty="0">
                          <a:solidFill>
                            <a:schemeClr val="tx2"/>
                          </a:solidFill>
                          <a:effectLst/>
                          <a:latin typeface="+mn-lt"/>
                        </a:rPr>
                        <a:t>Res.</a:t>
                      </a:r>
                    </a:p>
                    <a:p>
                      <a:pPr marL="0" marR="0" algn="ctr">
                        <a:lnSpc>
                          <a:spcPct val="107000"/>
                        </a:lnSpc>
                        <a:spcBef>
                          <a:spcPts val="0"/>
                        </a:spcBef>
                        <a:spcAft>
                          <a:spcPts val="0"/>
                        </a:spcAft>
                      </a:pPr>
                      <a:r>
                        <a:rPr lang="en-US" sz="1400" b="0" dirty="0">
                          <a:solidFill>
                            <a:schemeClr val="tx2"/>
                          </a:solidFill>
                          <a:effectLst/>
                          <a:latin typeface="+mn-lt"/>
                        </a:rPr>
                        <a:t>Names</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extLst>
                  <a:ext uri="{0D108BD9-81ED-4DB2-BD59-A6C34878D82A}">
                    <a16:rowId xmlns:a16="http://schemas.microsoft.com/office/drawing/2014/main" val="4104608620"/>
                  </a:ext>
                </a:extLst>
              </a:tr>
              <a:tr h="377087">
                <a:tc>
                  <a:txBody>
                    <a:bodyPr/>
                    <a:lstStyle/>
                    <a:p>
                      <a:pPr marL="0" marR="0" algn="ctr">
                        <a:lnSpc>
                          <a:spcPct val="107000"/>
                        </a:lnSpc>
                        <a:spcBef>
                          <a:spcPts val="0"/>
                        </a:spcBef>
                        <a:spcAft>
                          <a:spcPts val="0"/>
                        </a:spcAft>
                      </a:pPr>
                      <a:r>
                        <a:rPr lang="en-US" sz="1400" b="0" dirty="0">
                          <a:solidFill>
                            <a:schemeClr val="tx2"/>
                          </a:solidFill>
                          <a:effectLst/>
                          <a:latin typeface="+mn-lt"/>
                        </a:rPr>
                        <a:t>11</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Testing the DL model, evaluating system performance</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4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03-04-22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01-05-22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83046597"/>
                  </a:ext>
                </a:extLst>
              </a:tr>
              <a:tr h="558079">
                <a:tc>
                  <a:txBody>
                    <a:bodyPr/>
                    <a:lstStyle/>
                    <a:p>
                      <a:pPr marL="0" marR="0" algn="ctr">
                        <a:lnSpc>
                          <a:spcPct val="107000"/>
                        </a:lnSpc>
                        <a:spcBef>
                          <a:spcPts val="0"/>
                        </a:spcBef>
                        <a:spcAft>
                          <a:spcPts val="0"/>
                        </a:spcAft>
                      </a:pPr>
                      <a:r>
                        <a:rPr lang="en-US" sz="1400" b="0" dirty="0">
                          <a:solidFill>
                            <a:schemeClr val="tx2"/>
                          </a:solidFill>
                          <a:effectLst/>
                          <a:latin typeface="+mn-lt"/>
                        </a:rPr>
                        <a:t>12</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GUI Implementation</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4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14-04-22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08-05-22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Amr</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26597409"/>
                  </a:ext>
                </a:extLst>
              </a:tr>
              <a:tr h="920062">
                <a:tc>
                  <a:txBody>
                    <a:bodyPr/>
                    <a:lstStyle/>
                    <a:p>
                      <a:pPr marL="0" marR="0" algn="ctr">
                        <a:lnSpc>
                          <a:spcPct val="107000"/>
                        </a:lnSpc>
                        <a:spcBef>
                          <a:spcPts val="0"/>
                        </a:spcBef>
                        <a:spcAft>
                          <a:spcPts val="0"/>
                        </a:spcAft>
                      </a:pPr>
                      <a:r>
                        <a:rPr lang="en-US" sz="1400" b="0" dirty="0">
                          <a:solidFill>
                            <a:schemeClr val="tx2"/>
                          </a:solidFill>
                          <a:effectLst/>
                          <a:latin typeface="+mn-lt"/>
                        </a:rPr>
                        <a:t>13</a:t>
                      </a:r>
                      <a:endParaRPr lang="en-US" sz="1400" b="0" dirty="0">
                        <a:solidFill>
                          <a:schemeClr val="tx2"/>
                        </a:solidFill>
                        <a:effectLst/>
                        <a:latin typeface="+mn-lt"/>
                        <a:ea typeface="Calibri" panose="020F0502020204030204" pitchFamily="34" charset="0"/>
                        <a:cs typeface="Arial" panose="020B0604020202020204" pitchFamily="34" charset="0"/>
                      </a:endParaRPr>
                    </a:p>
                  </a:txBody>
                  <a:tcPr marL="9525" marR="9525" marT="9525" marB="9525" anchor="ctr">
                    <a:solidFill>
                      <a:schemeClr val="bg2"/>
                    </a:solidFill>
                  </a:tcPr>
                </a:tc>
                <a:tc>
                  <a:txBody>
                    <a:bodyPr/>
                    <a:lstStyle/>
                    <a:p>
                      <a:pPr marL="6350" marR="1905" indent="-6350" algn="l">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Project documentation and presentation</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9 wks</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01-05-22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a:solidFill>
                            <a:srgbClr val="000000"/>
                          </a:solidFill>
                          <a:effectLst/>
                          <a:latin typeface="+mn-lt"/>
                          <a:ea typeface="Times New Roman" panose="02020603050405020304" pitchFamily="18" charset="0"/>
                          <a:cs typeface="Times New Roman" panose="02020603050405020304" pitchFamily="18" charset="0"/>
                        </a:rPr>
                        <a:t>Sun 03-07-22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1905" indent="-6350" algn="just">
                        <a:lnSpc>
                          <a:spcPct val="152000"/>
                        </a:lnSpc>
                        <a:spcBef>
                          <a:spcPts val="0"/>
                        </a:spcBef>
                        <a:spcAft>
                          <a:spcPts val="6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all students</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116921"/>
                  </a:ext>
                </a:extLst>
              </a:tr>
            </a:tbl>
          </a:graphicData>
        </a:graphic>
      </p:graphicFrame>
    </p:spTree>
    <p:extLst>
      <p:ext uri="{BB962C8B-B14F-4D97-AF65-F5344CB8AC3E}">
        <p14:creationId xmlns:p14="http://schemas.microsoft.com/office/powerpoint/2010/main" val="596827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pic>
        <p:nvPicPr>
          <p:cNvPr id="2" name="Picture 1"/>
          <p:cNvPicPr>
            <a:picLocks noChangeAspect="1"/>
          </p:cNvPicPr>
          <p:nvPr/>
        </p:nvPicPr>
        <p:blipFill>
          <a:blip r:embed="rId2"/>
          <a:stretch>
            <a:fillRect/>
          </a:stretch>
        </p:blipFill>
        <p:spPr>
          <a:xfrm>
            <a:off x="497704" y="1548246"/>
            <a:ext cx="8252500" cy="2649682"/>
          </a:xfrm>
          <a:prstGeom prst="rect">
            <a:avLst/>
          </a:prstGeom>
        </p:spPr>
      </p:pic>
    </p:spTree>
    <p:extLst>
      <p:ext uri="{BB962C8B-B14F-4D97-AF65-F5344CB8AC3E}">
        <p14:creationId xmlns:p14="http://schemas.microsoft.com/office/powerpoint/2010/main" val="4199883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Literature Review</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2834849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Literature review</a:t>
            </a:r>
            <a:endParaRPr lang="en-US" dirty="0"/>
          </a:p>
        </p:txBody>
      </p:sp>
      <p:graphicFrame>
        <p:nvGraphicFramePr>
          <p:cNvPr id="4" name="Diagram 3"/>
          <p:cNvGraphicFramePr/>
          <p:nvPr>
            <p:extLst>
              <p:ext uri="{D42A27DB-BD31-4B8C-83A1-F6EECF244321}">
                <p14:modId xmlns:p14="http://schemas.microsoft.com/office/powerpoint/2010/main" val="1445703231"/>
              </p:ext>
            </p:extLst>
          </p:nvPr>
        </p:nvGraphicFramePr>
        <p:xfrm>
          <a:off x="701600" y="1512539"/>
          <a:ext cx="5148482" cy="2924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3768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MoDEL FRAMeworks</a:t>
            </a:r>
            <a:endParaRPr dirty="0"/>
          </a:p>
        </p:txBody>
      </p:sp>
    </p:spTree>
    <p:extLst>
      <p:ext uri="{BB962C8B-B14F-4D97-AF65-F5344CB8AC3E}">
        <p14:creationId xmlns:p14="http://schemas.microsoft.com/office/powerpoint/2010/main" val="121851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body" idx="1"/>
          </p:nvPr>
        </p:nvSpPr>
        <p:spPr>
          <a:xfrm>
            <a:off x="709775" y="1399650"/>
            <a:ext cx="7434900" cy="3023100"/>
          </a:xfrm>
          <a:prstGeom prst="rect">
            <a:avLst/>
          </a:prstGeom>
        </p:spPr>
        <p:txBody>
          <a:bodyPr spcFirstLastPara="1" wrap="square" lIns="91425" tIns="91425" rIns="91425" bIns="91425" anchor="t" anchorCtr="0">
            <a:noAutofit/>
          </a:bodyPr>
          <a:lstStyle/>
          <a:p>
            <a:pPr>
              <a:buFontTx/>
              <a:buChar char="►"/>
            </a:pPr>
            <a:r>
              <a:rPr lang="en-US" sz="2000" dirty="0"/>
              <a:t>Prof. Dr. Hafez </a:t>
            </a:r>
            <a:r>
              <a:rPr lang="en-US" sz="2000" dirty="0" err="1"/>
              <a:t>Abd-elWahab</a:t>
            </a:r>
            <a:endParaRPr lang="en-US" sz="2000" dirty="0"/>
          </a:p>
          <a:p>
            <a:pPr>
              <a:buFontTx/>
              <a:buChar char="►"/>
            </a:pPr>
            <a:r>
              <a:rPr lang="en-US" sz="2000" dirty="0"/>
              <a:t>T.A. </a:t>
            </a:r>
            <a:r>
              <a:rPr lang="en-US" sz="2000" dirty="0" err="1"/>
              <a:t>Dawood</a:t>
            </a:r>
            <a:r>
              <a:rPr lang="en-US" sz="2000" dirty="0"/>
              <a:t> </a:t>
            </a:r>
            <a:r>
              <a:rPr lang="en-US" sz="2000" dirty="0" err="1"/>
              <a:t>Essam</a:t>
            </a:r>
            <a:endParaRPr lang="en-US" sz="2000" dirty="0"/>
          </a:p>
        </p:txBody>
      </p:sp>
      <p:sp>
        <p:nvSpPr>
          <p:cNvPr id="172" name="Google Shape;172;p30"/>
          <p:cNvSpPr txBox="1">
            <a:spLocks noGrp="1"/>
          </p:cNvSpPr>
          <p:nvPr>
            <p:ph type="title"/>
          </p:nvPr>
        </p:nvSpPr>
        <p:spPr>
          <a:xfrm>
            <a:off x="701600" y="612675"/>
            <a:ext cx="7232700" cy="7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Supervisors</a:t>
            </a:r>
            <a:endParaRPr dirty="0"/>
          </a:p>
        </p:txBody>
      </p:sp>
    </p:spTree>
    <p:extLst>
      <p:ext uri="{BB962C8B-B14F-4D97-AF65-F5344CB8AC3E}">
        <p14:creationId xmlns:p14="http://schemas.microsoft.com/office/powerpoint/2010/main" val="3618124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38150" indent="-285750" algn="just">
              <a:buFont typeface="Arial" panose="020B0604020202020204" pitchFamily="34" charset="0"/>
              <a:buChar char="•"/>
            </a:pPr>
            <a:r>
              <a:rPr lang="en-US" sz="1600" dirty="0"/>
              <a:t>Super resolution main idea is to increase the dimensions of an image, and then fill the empty spaces with meaningful pixel </a:t>
            </a:r>
            <a:r>
              <a:rPr lang="en-US" sz="1600" dirty="0" smtClean="0"/>
              <a:t>intensities.</a:t>
            </a:r>
          </a:p>
          <a:p>
            <a:pPr marL="438150" indent="-285750" algn="just">
              <a:buFont typeface="Arial" panose="020B0604020202020204" pitchFamily="34" charset="0"/>
              <a:buChar char="•"/>
            </a:pPr>
            <a:r>
              <a:rPr lang="en-US" sz="1600" dirty="0" smtClean="0"/>
              <a:t>Few </a:t>
            </a:r>
            <a:r>
              <a:rPr lang="en-US" sz="1600" dirty="0"/>
              <a:t>layers are assigned for up-sampling the input image to match the dimensions of the expected output image. This can be achieved in different ways</a:t>
            </a:r>
            <a:r>
              <a:rPr lang="en-US" sz="1600" dirty="0" smtClean="0"/>
              <a:t>:</a:t>
            </a:r>
            <a:endParaRPr lang="en-US" sz="1600" dirty="0"/>
          </a:p>
        </p:txBody>
      </p:sp>
      <p:sp>
        <p:nvSpPr>
          <p:cNvPr id="3" name="Title 2"/>
          <p:cNvSpPr>
            <a:spLocks noGrp="1"/>
          </p:cNvSpPr>
          <p:nvPr>
            <p:ph type="title"/>
          </p:nvPr>
        </p:nvSpPr>
        <p:spPr/>
        <p:txBody>
          <a:bodyPr/>
          <a:lstStyle/>
          <a:p>
            <a:r>
              <a:rPr lang="en-US" dirty="0" smtClean="0"/>
              <a:t>Model frameworks</a:t>
            </a:r>
            <a:endParaRPr lang="en-US" dirty="0"/>
          </a:p>
        </p:txBody>
      </p:sp>
      <p:sp>
        <p:nvSpPr>
          <p:cNvPr id="4" name="Rounded Rectangle 3"/>
          <p:cNvSpPr/>
          <p:nvPr/>
        </p:nvSpPr>
        <p:spPr>
          <a:xfrm>
            <a:off x="1081352" y="2903959"/>
            <a:ext cx="3345873" cy="460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Pre-Up-Sampling SR</a:t>
            </a:r>
            <a:endParaRPr lang="en-US" dirty="0"/>
          </a:p>
        </p:txBody>
      </p:sp>
      <p:sp>
        <p:nvSpPr>
          <p:cNvPr id="5" name="Rounded Rectangle 4"/>
          <p:cNvSpPr/>
          <p:nvPr/>
        </p:nvSpPr>
        <p:spPr>
          <a:xfrm>
            <a:off x="4798802" y="2903959"/>
            <a:ext cx="3345873" cy="467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Post-Up-Sampling SR</a:t>
            </a:r>
            <a:endParaRPr lang="en-US" dirty="0"/>
          </a:p>
        </p:txBody>
      </p:sp>
      <p:sp>
        <p:nvSpPr>
          <p:cNvPr id="6" name="Rounded Rectangle 5"/>
          <p:cNvSpPr/>
          <p:nvPr/>
        </p:nvSpPr>
        <p:spPr>
          <a:xfrm>
            <a:off x="1081351" y="3745962"/>
            <a:ext cx="3345873" cy="4675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Progressive-Up-Sampling SR</a:t>
            </a:r>
            <a:endParaRPr lang="en-US" dirty="0"/>
          </a:p>
        </p:txBody>
      </p:sp>
      <p:sp>
        <p:nvSpPr>
          <p:cNvPr id="7" name="Rounded Rectangle 6"/>
          <p:cNvSpPr/>
          <p:nvPr/>
        </p:nvSpPr>
        <p:spPr>
          <a:xfrm>
            <a:off x="4798800" y="3745962"/>
            <a:ext cx="3345873" cy="4675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Iterative Up-and-Down Sampling SR</a:t>
            </a:r>
            <a:endParaRPr lang="en-US" dirty="0"/>
          </a:p>
        </p:txBody>
      </p:sp>
    </p:spTree>
    <p:extLst>
      <p:ext uri="{BB962C8B-B14F-4D97-AF65-F5344CB8AC3E}">
        <p14:creationId xmlns:p14="http://schemas.microsoft.com/office/powerpoint/2010/main" val="48119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buFont typeface="Arial" panose="020B0604020202020204" pitchFamily="34" charset="0"/>
              <a:buChar char="•"/>
            </a:pPr>
            <a:r>
              <a:rPr lang="en-US" sz="1600" dirty="0"/>
              <a:t>The LR images are up-sampled to coarse HR images with the desired size using traditional methods (e.g., </a:t>
            </a:r>
            <a:r>
              <a:rPr lang="en-US" sz="1600" dirty="0" err="1"/>
              <a:t>bicubic</a:t>
            </a:r>
            <a:r>
              <a:rPr lang="en-US" sz="1600" dirty="0"/>
              <a:t> interpolation), then deep CNNs are applied on these images for reconstructing high-quality details.</a:t>
            </a:r>
          </a:p>
          <a:p>
            <a:pPr algn="just">
              <a:buFont typeface="Arial" panose="020B0604020202020204" pitchFamily="34" charset="0"/>
              <a:buChar char="•"/>
            </a:pPr>
            <a:r>
              <a:rPr lang="en-US" sz="1600" dirty="0"/>
              <a:t>The most popular method, SRCNN, was also the first to use deep learning, and has achieved impressive results. </a:t>
            </a:r>
          </a:p>
          <a:p>
            <a:endParaRPr lang="en-US" sz="1600" dirty="0"/>
          </a:p>
        </p:txBody>
      </p:sp>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Pre-up-sampling</a:t>
            </a:r>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273" y="3120404"/>
            <a:ext cx="5267701" cy="1576882"/>
          </a:xfrm>
          <a:prstGeom prst="rect">
            <a:avLst/>
          </a:prstGeom>
        </p:spPr>
      </p:pic>
    </p:spTree>
    <p:extLst>
      <p:ext uri="{BB962C8B-B14F-4D97-AF65-F5344CB8AC3E}">
        <p14:creationId xmlns:p14="http://schemas.microsoft.com/office/powerpoint/2010/main" val="14719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a:t>The LR input images are fed into deep CNNs without increasing resolution, and end-to-end learnable up-sampling layers are applied at the end of the network.</a:t>
            </a:r>
          </a:p>
          <a:p>
            <a:pPr>
              <a:buFont typeface="Arial" panose="020B0604020202020204" pitchFamily="34" charset="0"/>
              <a:buChar char="•"/>
            </a:pPr>
            <a:r>
              <a:rPr lang="en-US" sz="1600" dirty="0"/>
              <a:t>Also</a:t>
            </a:r>
            <a:r>
              <a:rPr lang="en-US" sz="1600" dirty="0" smtClean="0"/>
              <a:t>, </a:t>
            </a:r>
            <a:r>
              <a:rPr lang="en-US" sz="1600" dirty="0"/>
              <a:t>a learned up-sampling in the form of deconvolution/sub-pixel convolution is used, instead of using simple </a:t>
            </a:r>
            <a:r>
              <a:rPr lang="en-US" sz="1600" dirty="0" err="1"/>
              <a:t>bicubic</a:t>
            </a:r>
            <a:r>
              <a:rPr lang="en-US" sz="1600" dirty="0"/>
              <a:t> interpolation</a:t>
            </a:r>
          </a:p>
          <a:p>
            <a:pPr>
              <a:buFont typeface="Arial" panose="020B0604020202020204" pitchFamily="34" charset="0"/>
              <a:buChar char="•"/>
            </a:pPr>
            <a:r>
              <a:rPr lang="en-US" sz="1600" dirty="0"/>
              <a:t>Some of the models that follow this structure are FSRCNN and ESPCN</a:t>
            </a:r>
          </a:p>
        </p:txBody>
      </p:sp>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POST-up-sampling</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983" y="3081966"/>
            <a:ext cx="5902037" cy="1740511"/>
          </a:xfrm>
          <a:prstGeom prst="rect">
            <a:avLst/>
          </a:prstGeom>
        </p:spPr>
      </p:pic>
    </p:spTree>
    <p:extLst>
      <p:ext uri="{BB962C8B-B14F-4D97-AF65-F5344CB8AC3E}">
        <p14:creationId xmlns:p14="http://schemas.microsoft.com/office/powerpoint/2010/main" val="4050289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22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Model frameworks</a:t>
            </a:r>
            <a:endParaRPr dirty="0"/>
          </a:p>
        </p:txBody>
      </p:sp>
      <p:graphicFrame>
        <p:nvGraphicFramePr>
          <p:cNvPr id="14" name="Table 13"/>
          <p:cNvGraphicFramePr>
            <a:graphicFrameLocks noGrp="1"/>
          </p:cNvGraphicFramePr>
          <p:nvPr>
            <p:extLst>
              <p:ext uri="{D42A27DB-BD31-4B8C-83A1-F6EECF244321}">
                <p14:modId xmlns:p14="http://schemas.microsoft.com/office/powerpoint/2010/main" val="1022864276"/>
              </p:ext>
            </p:extLst>
          </p:nvPr>
        </p:nvGraphicFramePr>
        <p:xfrm>
          <a:off x="1724891" y="1341750"/>
          <a:ext cx="6209409" cy="3092547"/>
        </p:xfrm>
        <a:graphic>
          <a:graphicData uri="http://schemas.openxmlformats.org/drawingml/2006/table">
            <a:tbl>
              <a:tblPr firstRow="1" bandRow="1">
                <a:tableStyleId>{5940675A-B579-460E-94D1-54222C63F5DA}</a:tableStyleId>
              </a:tblPr>
              <a:tblGrid>
                <a:gridCol w="1423554">
                  <a:extLst>
                    <a:ext uri="{9D8B030D-6E8A-4147-A177-3AD203B41FA5}">
                      <a16:colId xmlns:a16="http://schemas.microsoft.com/office/drawing/2014/main" val="3451630454"/>
                    </a:ext>
                  </a:extLst>
                </a:gridCol>
                <a:gridCol w="2431473">
                  <a:extLst>
                    <a:ext uri="{9D8B030D-6E8A-4147-A177-3AD203B41FA5}">
                      <a16:colId xmlns:a16="http://schemas.microsoft.com/office/drawing/2014/main" val="1988580705"/>
                    </a:ext>
                  </a:extLst>
                </a:gridCol>
                <a:gridCol w="2354382">
                  <a:extLst>
                    <a:ext uri="{9D8B030D-6E8A-4147-A177-3AD203B41FA5}">
                      <a16:colId xmlns:a16="http://schemas.microsoft.com/office/drawing/2014/main" val="2857013278"/>
                    </a:ext>
                  </a:extLst>
                </a:gridCol>
              </a:tblGrid>
              <a:tr h="675249">
                <a:tc>
                  <a:txBody>
                    <a:bodyPr/>
                    <a:lstStyle/>
                    <a:p>
                      <a:pPr algn="ctr"/>
                      <a:endParaRPr lang="en-US" sz="1600" dirty="0">
                        <a:solidFill>
                          <a:schemeClr val="tx2"/>
                        </a:solidFill>
                      </a:endParaRPr>
                    </a:p>
                  </a:txBody>
                  <a:tcPr anchor="ctr">
                    <a:solidFill>
                      <a:schemeClr val="bg2"/>
                    </a:solidFill>
                  </a:tcPr>
                </a:tc>
                <a:tc>
                  <a:txBody>
                    <a:bodyPr/>
                    <a:lstStyle/>
                    <a:p>
                      <a:pPr algn="ctr"/>
                      <a:r>
                        <a:rPr lang="en-US" sz="1600" dirty="0" smtClean="0">
                          <a:solidFill>
                            <a:schemeClr val="tx2"/>
                          </a:solidFill>
                        </a:rPr>
                        <a:t>Pre-Up-Sampling</a:t>
                      </a:r>
                      <a:endParaRPr lang="en-US" sz="1600" dirty="0">
                        <a:solidFill>
                          <a:schemeClr val="tx2"/>
                        </a:solidFill>
                      </a:endParaRPr>
                    </a:p>
                  </a:txBody>
                  <a:tcPr anchor="ctr">
                    <a:solidFill>
                      <a:schemeClr val="bg2"/>
                    </a:solidFill>
                  </a:tcPr>
                </a:tc>
                <a:tc>
                  <a:txBody>
                    <a:bodyPr/>
                    <a:lstStyle/>
                    <a:p>
                      <a:pPr algn="ctr"/>
                      <a:r>
                        <a:rPr lang="en-US" sz="1600" dirty="0" smtClean="0">
                          <a:solidFill>
                            <a:schemeClr val="tx2"/>
                          </a:solidFill>
                        </a:rPr>
                        <a:t>Post-Up-Sampling</a:t>
                      </a:r>
                      <a:endParaRPr lang="en-US" sz="1600" dirty="0">
                        <a:solidFill>
                          <a:schemeClr val="tx2"/>
                        </a:solidFill>
                      </a:endParaRPr>
                    </a:p>
                  </a:txBody>
                  <a:tcPr anchor="ctr">
                    <a:solidFill>
                      <a:schemeClr val="bg2"/>
                    </a:solidFill>
                  </a:tcPr>
                </a:tc>
                <a:extLst>
                  <a:ext uri="{0D108BD9-81ED-4DB2-BD59-A6C34878D82A}">
                    <a16:rowId xmlns:a16="http://schemas.microsoft.com/office/drawing/2014/main" val="3409256845"/>
                  </a:ext>
                </a:extLst>
              </a:tr>
              <a:tr h="675249">
                <a:tc>
                  <a:txBody>
                    <a:bodyPr/>
                    <a:lstStyle/>
                    <a:p>
                      <a:pPr algn="ctr"/>
                      <a:r>
                        <a:rPr lang="en-US" sz="1600" dirty="0" smtClean="0">
                          <a:solidFill>
                            <a:schemeClr val="tx2"/>
                          </a:solidFill>
                        </a:rPr>
                        <a:t>Framework</a:t>
                      </a:r>
                      <a:endParaRPr lang="en-US" sz="1600" dirty="0">
                        <a:solidFill>
                          <a:schemeClr val="tx2"/>
                        </a:solidFill>
                      </a:endParaRPr>
                    </a:p>
                  </a:txBody>
                  <a:tcPr anchor="ctr">
                    <a:solidFill>
                      <a:schemeClr val="bg2"/>
                    </a:solidFill>
                  </a:tcPr>
                </a:tc>
                <a:tc>
                  <a:txBody>
                    <a:bodyPr/>
                    <a:lstStyle/>
                    <a:p>
                      <a:pPr algn="ctr"/>
                      <a:r>
                        <a:rPr lang="en-US" sz="1600" dirty="0" smtClean="0"/>
                        <a:t>Pre deep</a:t>
                      </a:r>
                      <a:r>
                        <a:rPr lang="en-US" sz="1600" baseline="0" dirty="0" smtClean="0"/>
                        <a:t> CNN</a:t>
                      </a:r>
                      <a:endParaRPr lang="en-US" sz="1600" dirty="0"/>
                    </a:p>
                  </a:txBody>
                  <a:tcPr anchor="ctr"/>
                </a:tc>
                <a:tc>
                  <a:txBody>
                    <a:bodyPr/>
                    <a:lstStyle/>
                    <a:p>
                      <a:pPr algn="ctr"/>
                      <a:r>
                        <a:rPr lang="en-US" sz="1600" dirty="0" smtClean="0"/>
                        <a:t>Post deep CNN</a:t>
                      </a:r>
                      <a:endParaRPr lang="en-US" sz="1600" dirty="0"/>
                    </a:p>
                  </a:txBody>
                  <a:tcPr anchor="ctr"/>
                </a:tc>
                <a:extLst>
                  <a:ext uri="{0D108BD9-81ED-4DB2-BD59-A6C34878D82A}">
                    <a16:rowId xmlns:a16="http://schemas.microsoft.com/office/drawing/2014/main" val="3377180318"/>
                  </a:ext>
                </a:extLst>
              </a:tr>
              <a:tr h="1054497">
                <a:tc>
                  <a:txBody>
                    <a:bodyPr/>
                    <a:lstStyle/>
                    <a:p>
                      <a:pPr algn="ctr"/>
                      <a:r>
                        <a:rPr lang="en-US" sz="1600" dirty="0" smtClean="0">
                          <a:solidFill>
                            <a:schemeClr val="tx2"/>
                          </a:solidFill>
                        </a:rPr>
                        <a:t>Computation Complexity</a:t>
                      </a:r>
                      <a:endParaRPr lang="en-US" sz="1600" dirty="0">
                        <a:solidFill>
                          <a:schemeClr val="tx2"/>
                        </a:solidFill>
                      </a:endParaRPr>
                    </a:p>
                  </a:txBody>
                  <a:tcPr anchor="ctr">
                    <a:solidFill>
                      <a:schemeClr val="bg2"/>
                    </a:solidFill>
                  </a:tcPr>
                </a:tc>
                <a:tc>
                  <a:txBody>
                    <a:bodyPr/>
                    <a:lstStyle/>
                    <a:p>
                      <a:pPr algn="ctr"/>
                      <a:r>
                        <a:rPr lang="en-US" sz="1600" dirty="0" smtClean="0"/>
                        <a:t>High computational complexity, because large size of feature maps</a:t>
                      </a:r>
                      <a:endParaRPr lang="en-US" sz="1600" dirty="0"/>
                    </a:p>
                  </a:txBody>
                  <a:tcPr anchor="ctr"/>
                </a:tc>
                <a:tc>
                  <a:txBody>
                    <a:bodyPr/>
                    <a:lstStyle/>
                    <a:p>
                      <a:pPr algn="ctr"/>
                      <a:r>
                        <a:rPr lang="en-US" sz="1600" dirty="0" smtClean="0"/>
                        <a:t>Low computational complexity, because small size of feature maps</a:t>
                      </a:r>
                      <a:endParaRPr lang="en-US" sz="1600" dirty="0"/>
                    </a:p>
                  </a:txBody>
                  <a:tcPr anchor="ctr"/>
                </a:tc>
                <a:extLst>
                  <a:ext uri="{0D108BD9-81ED-4DB2-BD59-A6C34878D82A}">
                    <a16:rowId xmlns:a16="http://schemas.microsoft.com/office/drawing/2014/main" val="3313806970"/>
                  </a:ext>
                </a:extLst>
              </a:tr>
              <a:tr h="675249">
                <a:tc>
                  <a:txBody>
                    <a:bodyPr/>
                    <a:lstStyle/>
                    <a:p>
                      <a:pPr algn="ctr"/>
                      <a:r>
                        <a:rPr lang="en-US" sz="1600" dirty="0" smtClean="0">
                          <a:solidFill>
                            <a:schemeClr val="tx2"/>
                          </a:solidFill>
                        </a:rPr>
                        <a:t>Performance</a:t>
                      </a:r>
                      <a:endParaRPr lang="en-US" sz="1600" dirty="0">
                        <a:solidFill>
                          <a:schemeClr val="tx2"/>
                        </a:solidFill>
                      </a:endParaRPr>
                    </a:p>
                  </a:txBody>
                  <a:tcPr anchor="ctr">
                    <a:solidFill>
                      <a:schemeClr val="bg2"/>
                    </a:solidFill>
                  </a:tcPr>
                </a:tc>
                <a:tc>
                  <a:txBody>
                    <a:bodyPr/>
                    <a:lstStyle/>
                    <a:p>
                      <a:pPr algn="ctr"/>
                      <a:r>
                        <a:rPr lang="en-US" sz="1600" dirty="0" smtClean="0"/>
                        <a:t>Worse and Slower</a:t>
                      </a:r>
                      <a:endParaRPr lang="en-US" sz="1600" dirty="0"/>
                    </a:p>
                  </a:txBody>
                  <a:tcPr anchor="ctr"/>
                </a:tc>
                <a:tc>
                  <a:txBody>
                    <a:bodyPr/>
                    <a:lstStyle/>
                    <a:p>
                      <a:pPr algn="ctr"/>
                      <a:r>
                        <a:rPr lang="en-US" sz="1600" dirty="0" smtClean="0"/>
                        <a:t>Better and Faster</a:t>
                      </a:r>
                      <a:endParaRPr lang="en-US" sz="1600" dirty="0"/>
                    </a:p>
                  </a:txBody>
                  <a:tcPr anchor="ctr"/>
                </a:tc>
                <a:extLst>
                  <a:ext uri="{0D108BD9-81ED-4DB2-BD59-A6C34878D82A}">
                    <a16:rowId xmlns:a16="http://schemas.microsoft.com/office/drawing/2014/main" val="400253804"/>
                  </a:ext>
                </a:extLst>
              </a:tr>
            </a:tbl>
          </a:graphicData>
        </a:graphic>
      </p:graphicFrame>
    </p:spTree>
    <p:extLst>
      <p:ext uri="{BB962C8B-B14F-4D97-AF65-F5344CB8AC3E}">
        <p14:creationId xmlns:p14="http://schemas.microsoft.com/office/powerpoint/2010/main" val="349425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Up-sampling Methods</a:t>
            </a:r>
            <a:endParaRPr dirty="0"/>
          </a:p>
        </p:txBody>
      </p:sp>
    </p:spTree>
    <p:extLst>
      <p:ext uri="{BB962C8B-B14F-4D97-AF65-F5344CB8AC3E}">
        <p14:creationId xmlns:p14="http://schemas.microsoft.com/office/powerpoint/2010/main" val="277499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In addition to the </a:t>
            </a:r>
            <a:r>
              <a:rPr lang="en-US" sz="1600" dirty="0" smtClean="0"/>
              <a:t>up-sampling </a:t>
            </a:r>
            <a:r>
              <a:rPr lang="en-US" sz="1600" dirty="0"/>
              <a:t>positions in the model, </a:t>
            </a:r>
            <a:r>
              <a:rPr lang="en-US" sz="1600" dirty="0" smtClean="0"/>
              <a:t>how to </a:t>
            </a:r>
            <a:r>
              <a:rPr lang="en-US" sz="1600" dirty="0"/>
              <a:t>perform </a:t>
            </a:r>
            <a:r>
              <a:rPr lang="en-US" sz="1600" dirty="0" smtClean="0"/>
              <a:t>up-sampling </a:t>
            </a:r>
            <a:r>
              <a:rPr lang="en-US" sz="1600" dirty="0"/>
              <a:t>is of great importance.</a:t>
            </a:r>
            <a:endParaRPr lang="en-US" sz="2000" dirty="0"/>
          </a:p>
        </p:txBody>
      </p:sp>
      <p:sp>
        <p:nvSpPr>
          <p:cNvPr id="3" name="Title 2"/>
          <p:cNvSpPr>
            <a:spLocks noGrp="1"/>
          </p:cNvSpPr>
          <p:nvPr>
            <p:ph type="title"/>
          </p:nvPr>
        </p:nvSpPr>
        <p:spPr/>
        <p:txBody>
          <a:bodyPr/>
          <a:lstStyle/>
          <a:p>
            <a:r>
              <a:rPr lang="en-US" dirty="0" smtClean="0"/>
              <a:t>Up-sampling methods</a:t>
            </a:r>
            <a:endParaRPr lang="en-US" dirty="0"/>
          </a:p>
        </p:txBody>
      </p:sp>
      <p:sp>
        <p:nvSpPr>
          <p:cNvPr id="10" name="Rounded Rectangle 9"/>
          <p:cNvSpPr/>
          <p:nvPr/>
        </p:nvSpPr>
        <p:spPr>
          <a:xfrm>
            <a:off x="1081348" y="2860518"/>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Nearest Neighbor</a:t>
            </a:r>
            <a:endParaRPr lang="en-US" dirty="0"/>
          </a:p>
        </p:txBody>
      </p:sp>
      <p:sp>
        <p:nvSpPr>
          <p:cNvPr id="11" name="Rounded Rectangle 10"/>
          <p:cNvSpPr/>
          <p:nvPr/>
        </p:nvSpPr>
        <p:spPr>
          <a:xfrm>
            <a:off x="3858874" y="2148626"/>
            <a:ext cx="1344430" cy="4603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Up-Sampling Methods</a:t>
            </a:r>
            <a:endParaRPr lang="en-US" dirty="0">
              <a:solidFill>
                <a:schemeClr val="tx1"/>
              </a:solidFill>
            </a:endParaRPr>
          </a:p>
        </p:txBody>
      </p:sp>
      <p:sp>
        <p:nvSpPr>
          <p:cNvPr id="14" name="Rounded Rectangle 13"/>
          <p:cNvSpPr/>
          <p:nvPr/>
        </p:nvSpPr>
        <p:spPr>
          <a:xfrm>
            <a:off x="1081348" y="3315709"/>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Bilinear Interpolation</a:t>
            </a:r>
            <a:endParaRPr lang="en-US" dirty="0"/>
          </a:p>
        </p:txBody>
      </p:sp>
      <p:sp>
        <p:nvSpPr>
          <p:cNvPr id="15" name="Rounded Rectangle 14"/>
          <p:cNvSpPr/>
          <p:nvPr/>
        </p:nvSpPr>
        <p:spPr>
          <a:xfrm>
            <a:off x="1081348" y="3813857"/>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Bicubic</a:t>
            </a:r>
            <a:r>
              <a:rPr lang="en-US" dirty="0" smtClean="0"/>
              <a:t> Interpolation</a:t>
            </a:r>
            <a:endParaRPr lang="en-US" dirty="0"/>
          </a:p>
        </p:txBody>
      </p:sp>
      <p:sp>
        <p:nvSpPr>
          <p:cNvPr id="16" name="Rounded Rectangle 15"/>
          <p:cNvSpPr/>
          <p:nvPr/>
        </p:nvSpPr>
        <p:spPr>
          <a:xfrm>
            <a:off x="1081348" y="4323949"/>
            <a:ext cx="3345873" cy="3408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Catmull</a:t>
            </a:r>
            <a:r>
              <a:rPr lang="en-US" dirty="0" smtClean="0"/>
              <a:t>-Rom, Cubic B-Spline, </a:t>
            </a:r>
            <a:r>
              <a:rPr lang="en-US" dirty="0" err="1" smtClean="0"/>
              <a:t>Lancoz</a:t>
            </a:r>
            <a:endParaRPr lang="en-US" dirty="0"/>
          </a:p>
        </p:txBody>
      </p:sp>
      <p:sp>
        <p:nvSpPr>
          <p:cNvPr id="17" name="Rounded Rectangle 16"/>
          <p:cNvSpPr/>
          <p:nvPr/>
        </p:nvSpPr>
        <p:spPr>
          <a:xfrm>
            <a:off x="4798792" y="2857056"/>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Transposed Convolution</a:t>
            </a:r>
            <a:endParaRPr lang="en-US" dirty="0"/>
          </a:p>
        </p:txBody>
      </p:sp>
      <p:sp>
        <p:nvSpPr>
          <p:cNvPr id="18" name="Rounded Rectangle 17"/>
          <p:cNvSpPr/>
          <p:nvPr/>
        </p:nvSpPr>
        <p:spPr>
          <a:xfrm>
            <a:off x="4798791" y="3315708"/>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Subpixel Layer</a:t>
            </a:r>
            <a:endParaRPr lang="en-US" dirty="0"/>
          </a:p>
        </p:txBody>
      </p:sp>
      <p:sp>
        <p:nvSpPr>
          <p:cNvPr id="19" name="Rounded Rectangle 18"/>
          <p:cNvSpPr/>
          <p:nvPr/>
        </p:nvSpPr>
        <p:spPr>
          <a:xfrm>
            <a:off x="4798791" y="3813857"/>
            <a:ext cx="3345873" cy="3408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Meta Upscale Module</a:t>
            </a:r>
            <a:endParaRPr lang="en-US" dirty="0"/>
          </a:p>
        </p:txBody>
      </p:sp>
      <p:cxnSp>
        <p:nvCxnSpPr>
          <p:cNvPr id="23" name="Straight Arrow Connector 22"/>
          <p:cNvCxnSpPr>
            <a:stCxn id="11" idx="3"/>
            <a:endCxn id="28" idx="1"/>
          </p:cNvCxnSpPr>
          <p:nvPr/>
        </p:nvCxnSpPr>
        <p:spPr>
          <a:xfrm flipV="1">
            <a:off x="5203304" y="2378592"/>
            <a:ext cx="232346" cy="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1"/>
            <a:endCxn id="33" idx="3"/>
          </p:cNvCxnSpPr>
          <p:nvPr/>
        </p:nvCxnSpPr>
        <p:spPr>
          <a:xfrm flipH="1" flipV="1">
            <a:off x="3648499" y="2378592"/>
            <a:ext cx="210375" cy="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5435650" y="2148417"/>
            <a:ext cx="2129440" cy="4603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Learning Methods</a:t>
            </a:r>
            <a:endParaRPr lang="en-US" dirty="0">
              <a:solidFill>
                <a:schemeClr val="tx1"/>
              </a:solidFill>
            </a:endParaRPr>
          </a:p>
        </p:txBody>
      </p:sp>
      <p:sp>
        <p:nvSpPr>
          <p:cNvPr id="33" name="Rounded Rectangle 32"/>
          <p:cNvSpPr/>
          <p:nvPr/>
        </p:nvSpPr>
        <p:spPr>
          <a:xfrm>
            <a:off x="1519059" y="2148417"/>
            <a:ext cx="2129440" cy="4603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Interpolation Methods</a:t>
            </a:r>
            <a:endParaRPr lang="en-US" dirty="0">
              <a:solidFill>
                <a:schemeClr val="tx1"/>
              </a:solidFill>
            </a:endParaRPr>
          </a:p>
        </p:txBody>
      </p:sp>
    </p:spTree>
    <p:extLst>
      <p:ext uri="{BB962C8B-B14F-4D97-AF65-F5344CB8AC3E}">
        <p14:creationId xmlns:p14="http://schemas.microsoft.com/office/powerpoint/2010/main" val="36712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Interpolation </a:t>
            </a:r>
            <a:r>
              <a:rPr lang="en-US" b="1" dirty="0" smtClean="0"/>
              <a:t>based </a:t>
            </a:r>
            <a:r>
              <a:rPr lang="en-US" sz="3600" b="1" dirty="0" smtClean="0"/>
              <a:t>Methods </a:t>
            </a:r>
            <a:endParaRPr lang="en-US" sz="3600" b="1" dirty="0"/>
          </a:p>
        </p:txBody>
      </p:sp>
      <p:sp>
        <p:nvSpPr>
          <p:cNvPr id="7" name="Rounded Rectangle 6"/>
          <p:cNvSpPr/>
          <p:nvPr/>
        </p:nvSpPr>
        <p:spPr>
          <a:xfrm>
            <a:off x="2411384" y="1520091"/>
            <a:ext cx="3927071" cy="643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Nearest Neighbor</a:t>
            </a:r>
            <a:endParaRPr lang="en-US" sz="1600" dirty="0"/>
          </a:p>
        </p:txBody>
      </p:sp>
      <p:sp>
        <p:nvSpPr>
          <p:cNvPr id="8" name="Rounded Rectangle 7"/>
          <p:cNvSpPr/>
          <p:nvPr/>
        </p:nvSpPr>
        <p:spPr>
          <a:xfrm>
            <a:off x="2411384" y="2536395"/>
            <a:ext cx="3927071" cy="643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Bilinear Interpolation</a:t>
            </a:r>
            <a:endParaRPr lang="en-US" sz="1600" dirty="0"/>
          </a:p>
        </p:txBody>
      </p:sp>
      <p:sp>
        <p:nvSpPr>
          <p:cNvPr id="9" name="Rounded Rectangle 8"/>
          <p:cNvSpPr/>
          <p:nvPr/>
        </p:nvSpPr>
        <p:spPr>
          <a:xfrm>
            <a:off x="2411384" y="3554092"/>
            <a:ext cx="3927071" cy="643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Bicubic</a:t>
            </a:r>
            <a:r>
              <a:rPr lang="en-US" sz="1600" dirty="0" smtClean="0"/>
              <a:t> Interpolation</a:t>
            </a:r>
            <a:endParaRPr lang="en-US" sz="1600" dirty="0"/>
          </a:p>
        </p:txBody>
      </p:sp>
    </p:spTree>
    <p:extLst>
      <p:ext uri="{BB962C8B-B14F-4D97-AF65-F5344CB8AC3E}">
        <p14:creationId xmlns:p14="http://schemas.microsoft.com/office/powerpoint/2010/main" val="272884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spcAft>
                <a:spcPts val="600"/>
              </a:spcAft>
              <a:buNone/>
            </a:pPr>
            <a:r>
              <a:rPr lang="en-US" sz="1600" dirty="0"/>
              <a:t>The nearest pixel value for each position to be interpolated, which has fast execution time but has difficulty in producing high-quality results.</a:t>
            </a:r>
          </a:p>
        </p:txBody>
      </p:sp>
      <p:sp>
        <p:nvSpPr>
          <p:cNvPr id="3" name="Title 2"/>
          <p:cNvSpPr>
            <a:spLocks noGrp="1"/>
          </p:cNvSpPr>
          <p:nvPr>
            <p:ph type="title"/>
          </p:nvPr>
        </p:nvSpPr>
        <p:spPr/>
        <p:txBody>
          <a:bodyPr/>
          <a:lstStyle/>
          <a:p>
            <a:r>
              <a:rPr lang="en-US" dirty="0" smtClean="0"/>
              <a:t>Nearest Neighbor</a:t>
            </a:r>
            <a:endParaRPr lang="en-US" dirty="0"/>
          </a:p>
        </p:txBody>
      </p:sp>
      <p:pic>
        <p:nvPicPr>
          <p:cNvPr id="4" name="Picture 3"/>
          <p:cNvPicPr>
            <a:picLocks noChangeAspect="1"/>
          </p:cNvPicPr>
          <p:nvPr/>
        </p:nvPicPr>
        <p:blipFill>
          <a:blip r:embed="rId3"/>
          <a:stretch>
            <a:fillRect/>
          </a:stretch>
        </p:blipFill>
        <p:spPr>
          <a:xfrm>
            <a:off x="2369127" y="2038545"/>
            <a:ext cx="4291244" cy="2242392"/>
          </a:xfrm>
          <a:prstGeom prst="rect">
            <a:avLst/>
          </a:prstGeom>
          <a:ln>
            <a:solidFill>
              <a:schemeClr val="tx1"/>
            </a:solidFill>
          </a:ln>
        </p:spPr>
      </p:pic>
    </p:spTree>
    <p:extLst>
      <p:ext uri="{BB962C8B-B14F-4D97-AF65-F5344CB8AC3E}">
        <p14:creationId xmlns:p14="http://schemas.microsoft.com/office/powerpoint/2010/main" val="8355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9922-FA91-4A72-838D-10FF1DBFA978}"/>
              </a:ext>
            </a:extLst>
          </p:cNvPr>
          <p:cNvSpPr>
            <a:spLocks noGrp="1"/>
          </p:cNvSpPr>
          <p:nvPr>
            <p:ph type="title"/>
          </p:nvPr>
        </p:nvSpPr>
        <p:spPr/>
        <p:txBody>
          <a:bodyPr>
            <a:normAutofit/>
          </a:bodyPr>
          <a:lstStyle/>
          <a:p>
            <a:r>
              <a:rPr lang="en-US" b="1" dirty="0"/>
              <a:t>Nearest neighbor</a:t>
            </a:r>
          </a:p>
        </p:txBody>
      </p:sp>
      <p:sp>
        <p:nvSpPr>
          <p:cNvPr id="6" name="TextBox 5">
            <a:extLst>
              <a:ext uri="{FF2B5EF4-FFF2-40B4-BE49-F238E27FC236}">
                <a16:creationId xmlns:a16="http://schemas.microsoft.com/office/drawing/2014/main" id="{7AA21BEE-3E37-4A30-B336-33753F4F1CA8}"/>
              </a:ext>
            </a:extLst>
          </p:cNvPr>
          <p:cNvSpPr txBox="1"/>
          <p:nvPr/>
        </p:nvSpPr>
        <p:spPr>
          <a:xfrm>
            <a:off x="607869" y="3927861"/>
            <a:ext cx="5694542" cy="1038746"/>
          </a:xfrm>
          <a:prstGeom prst="rect">
            <a:avLst/>
          </a:prstGeom>
          <a:noFill/>
        </p:spPr>
        <p:txBody>
          <a:bodyPr wrap="square" rtlCol="0">
            <a:spAutoFit/>
          </a:bodyPr>
          <a:lstStyle/>
          <a:p>
            <a:r>
              <a:rPr lang="en-US" sz="1500" b="1" dirty="0" err="1"/>
              <a:t>destinationValue</a:t>
            </a:r>
            <a:r>
              <a:rPr lang="en-US" sz="1500" b="1" dirty="0"/>
              <a:t> (</a:t>
            </a:r>
            <a:r>
              <a:rPr lang="en-US" sz="1500" b="1" dirty="0" err="1"/>
              <a:t>x</a:t>
            </a:r>
            <a:r>
              <a:rPr lang="en-US" sz="1500" b="1" baseline="-25000" dirty="0" err="1"/>
              <a:t>d</a:t>
            </a:r>
            <a:r>
              <a:rPr lang="en-US" sz="1500" b="1" dirty="0" err="1"/>
              <a:t>,y</a:t>
            </a:r>
            <a:r>
              <a:rPr lang="en-US" sz="1500" b="1" baseline="-25000" dirty="0" err="1"/>
              <a:t>d</a:t>
            </a:r>
            <a:r>
              <a:rPr lang="en-US" sz="1500" b="1" dirty="0"/>
              <a:t>)= </a:t>
            </a:r>
            <a:r>
              <a:rPr lang="en-US" sz="1500" b="1" dirty="0" err="1"/>
              <a:t>SourceValue</a:t>
            </a:r>
            <a:r>
              <a:rPr lang="en-US" sz="1500" b="1" dirty="0"/>
              <a:t> (</a:t>
            </a:r>
            <a:r>
              <a:rPr lang="en-US" sz="1500" b="1" dirty="0" err="1"/>
              <a:t>x</a:t>
            </a:r>
            <a:r>
              <a:rPr lang="en-US" sz="1500" b="1" baseline="-25000" dirty="0" err="1"/>
              <a:t>s</a:t>
            </a:r>
            <a:r>
              <a:rPr lang="en-US" sz="1500" b="1" baseline="-25000" dirty="0"/>
              <a:t>,</a:t>
            </a:r>
            <a:r>
              <a:rPr lang="en-US" sz="1500" b="1" dirty="0"/>
              <a:t> </a:t>
            </a:r>
            <a:r>
              <a:rPr lang="en-US" sz="1500" b="1" dirty="0" err="1"/>
              <a:t>y</a:t>
            </a:r>
            <a:r>
              <a:rPr lang="en-US" sz="1500" b="1" baseline="-25000" dirty="0" err="1"/>
              <a:t>s</a:t>
            </a:r>
            <a:r>
              <a:rPr lang="en-US" sz="1500" b="1" baseline="-25000" dirty="0"/>
              <a:t> </a:t>
            </a:r>
            <a:r>
              <a:rPr lang="en-US" sz="1500" b="1" dirty="0"/>
              <a:t>) where : </a:t>
            </a:r>
          </a:p>
          <a:p>
            <a:r>
              <a:rPr lang="en-US" sz="1050" b="1" dirty="0" err="1"/>
              <a:t>SourceCoord</a:t>
            </a:r>
            <a:r>
              <a:rPr lang="en-US" sz="1050" b="1" dirty="0"/>
              <a:t>_(</a:t>
            </a:r>
            <a:r>
              <a:rPr lang="en-US" sz="1050" b="1" dirty="0" err="1"/>
              <a:t>x</a:t>
            </a:r>
            <a:r>
              <a:rPr lang="en-US" sz="1050" b="1" baseline="-25000" dirty="0" err="1"/>
              <a:t>s</a:t>
            </a:r>
            <a:r>
              <a:rPr lang="en-US" sz="1050" b="1" dirty="0"/>
              <a:t>) = (</a:t>
            </a:r>
            <a:r>
              <a:rPr lang="en-US" sz="1050" b="1" dirty="0" err="1"/>
              <a:t>destinationCoord</a:t>
            </a:r>
            <a:r>
              <a:rPr lang="en-US" sz="1050" b="1" dirty="0"/>
              <a:t> (</a:t>
            </a:r>
            <a:r>
              <a:rPr lang="en-US" sz="1050" b="1" dirty="0" err="1"/>
              <a:t>x</a:t>
            </a:r>
            <a:r>
              <a:rPr lang="en-US" sz="1050" b="1" baseline="-25000" dirty="0" err="1"/>
              <a:t>d</a:t>
            </a:r>
            <a:r>
              <a:rPr lang="en-US" sz="1050" b="1" baseline="-25000" dirty="0"/>
              <a:t> </a:t>
            </a:r>
            <a:r>
              <a:rPr lang="en-US" sz="1050" b="1" dirty="0"/>
              <a:t>) /</a:t>
            </a:r>
            <a:r>
              <a:rPr lang="en-US" sz="1050" b="1" dirty="0" err="1"/>
              <a:t>destinationlength</a:t>
            </a:r>
            <a:r>
              <a:rPr lang="en-US" sz="1050" b="1" dirty="0"/>
              <a:t>)*</a:t>
            </a:r>
            <a:r>
              <a:rPr lang="en-US" sz="1050" b="1" dirty="0" err="1"/>
              <a:t>SourceLength</a:t>
            </a:r>
            <a:endParaRPr lang="en-US" sz="1050" b="1" dirty="0"/>
          </a:p>
          <a:p>
            <a:r>
              <a:rPr lang="en-US" sz="1050" b="1" dirty="0" err="1"/>
              <a:t>SourceCoord</a:t>
            </a:r>
            <a:r>
              <a:rPr lang="en-US" sz="1050" b="1" dirty="0"/>
              <a:t>_(</a:t>
            </a:r>
            <a:r>
              <a:rPr lang="en-US" sz="1050" b="1" dirty="0" err="1"/>
              <a:t>y</a:t>
            </a:r>
            <a:r>
              <a:rPr lang="en-US" sz="1050" b="1" baseline="-25000" dirty="0" err="1"/>
              <a:t>s</a:t>
            </a:r>
            <a:r>
              <a:rPr lang="en-US" sz="1050" b="1" dirty="0"/>
              <a:t>) = (</a:t>
            </a:r>
            <a:r>
              <a:rPr lang="en-US" sz="1050" b="1" dirty="0" err="1"/>
              <a:t>destinationCoord</a:t>
            </a:r>
            <a:r>
              <a:rPr lang="en-US" sz="1050" b="1" dirty="0"/>
              <a:t> (y</a:t>
            </a:r>
            <a:r>
              <a:rPr lang="en-US" sz="1050" b="1" baseline="-25000" dirty="0"/>
              <a:t>d </a:t>
            </a:r>
            <a:r>
              <a:rPr lang="en-US" sz="1050" b="1" dirty="0"/>
              <a:t>) /</a:t>
            </a:r>
            <a:r>
              <a:rPr lang="en-US" sz="1050" b="1" dirty="0" err="1"/>
              <a:t>destinationlength</a:t>
            </a:r>
            <a:r>
              <a:rPr lang="en-US" sz="1050" b="1" dirty="0"/>
              <a:t>)*</a:t>
            </a:r>
            <a:r>
              <a:rPr lang="en-US" sz="1050" b="1" dirty="0" err="1"/>
              <a:t>SourceLength</a:t>
            </a:r>
            <a:endParaRPr lang="en-US" sz="1050" b="1" dirty="0"/>
          </a:p>
          <a:p>
            <a:endParaRPr lang="en-US" sz="1500" b="1" dirty="0"/>
          </a:p>
          <a:p>
            <a:endParaRPr lang="en-US" sz="1050" dirty="0"/>
          </a:p>
        </p:txBody>
      </p:sp>
      <p:sp>
        <p:nvSpPr>
          <p:cNvPr id="3" name="TextBox 2"/>
          <p:cNvSpPr txBox="1"/>
          <p:nvPr/>
        </p:nvSpPr>
        <p:spPr>
          <a:xfrm>
            <a:off x="3312131" y="2818057"/>
            <a:ext cx="2130756" cy="1131079"/>
          </a:xfrm>
          <a:prstGeom prst="rect">
            <a:avLst/>
          </a:prstGeom>
          <a:noFill/>
        </p:spPr>
        <p:txBody>
          <a:bodyPr wrap="square" rtlCol="0">
            <a:spAutoFit/>
          </a:bodyPr>
          <a:lstStyle/>
          <a:p>
            <a:r>
              <a:rPr lang="en-US" sz="1500" b="1" dirty="0"/>
              <a:t>For example:</a:t>
            </a:r>
          </a:p>
          <a:p>
            <a:r>
              <a:rPr lang="en-US" sz="2100" dirty="0"/>
              <a:t>5.5/8*4=2.75</a:t>
            </a:r>
            <a:endParaRPr lang="en-US" sz="2100" b="1" dirty="0"/>
          </a:p>
          <a:p>
            <a:r>
              <a:rPr lang="en-US" sz="2100" dirty="0"/>
              <a:t>4.5/8*4=2.25</a:t>
            </a:r>
          </a:p>
          <a:p>
            <a:endParaRPr lang="en-US" sz="1050" b="1" dirty="0"/>
          </a:p>
        </p:txBody>
      </p:sp>
      <p:graphicFrame>
        <p:nvGraphicFramePr>
          <p:cNvPr id="4" name="Table 6">
            <a:extLst>
              <a:ext uri="{FF2B5EF4-FFF2-40B4-BE49-F238E27FC236}">
                <a16:creationId xmlns:a16="http://schemas.microsoft.com/office/drawing/2014/main" id="{D9E7C167-5CA0-457A-901E-9BEFDD21587B}"/>
              </a:ext>
            </a:extLst>
          </p:cNvPr>
          <p:cNvGraphicFramePr>
            <a:graphicFrameLocks noGrp="1"/>
          </p:cNvGraphicFramePr>
          <p:nvPr/>
        </p:nvGraphicFramePr>
        <p:xfrm>
          <a:off x="1295912" y="1928089"/>
          <a:ext cx="1371600" cy="1371602"/>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val="555856040"/>
                    </a:ext>
                  </a:extLst>
                </a:gridCol>
                <a:gridCol w="342900">
                  <a:extLst>
                    <a:ext uri="{9D8B030D-6E8A-4147-A177-3AD203B41FA5}">
                      <a16:colId xmlns:a16="http://schemas.microsoft.com/office/drawing/2014/main" val="2152693103"/>
                    </a:ext>
                  </a:extLst>
                </a:gridCol>
                <a:gridCol w="342900">
                  <a:extLst>
                    <a:ext uri="{9D8B030D-6E8A-4147-A177-3AD203B41FA5}">
                      <a16:colId xmlns:a16="http://schemas.microsoft.com/office/drawing/2014/main" val="3212823163"/>
                    </a:ext>
                  </a:extLst>
                </a:gridCol>
                <a:gridCol w="342900">
                  <a:extLst>
                    <a:ext uri="{9D8B030D-6E8A-4147-A177-3AD203B41FA5}">
                      <a16:colId xmlns:a16="http://schemas.microsoft.com/office/drawing/2014/main" val="481557627"/>
                    </a:ext>
                  </a:extLst>
                </a:gridCol>
              </a:tblGrid>
              <a:tr h="343616">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6A00FF"/>
                    </a:solidFill>
                  </a:tcPr>
                </a:tc>
                <a:tc>
                  <a:txBody>
                    <a:bodyPr/>
                    <a:lstStyle/>
                    <a:p>
                      <a:endParaRPr lang="en-US" sz="1100" dirty="0"/>
                    </a:p>
                  </a:txBody>
                  <a:tcPr marL="68580" marR="68580" marT="34290" marB="34290">
                    <a:solidFill>
                      <a:srgbClr val="A20025"/>
                    </a:solidFill>
                  </a:tcPr>
                </a:tc>
                <a:tc>
                  <a:txBody>
                    <a:bodyPr/>
                    <a:lstStyle/>
                    <a:p>
                      <a:endParaRPr lang="en-US" sz="1100" dirty="0"/>
                    </a:p>
                  </a:txBody>
                  <a:tcPr marL="68580" marR="68580" marT="34290" marB="34290">
                    <a:solidFill>
                      <a:srgbClr val="00B050"/>
                    </a:solidFill>
                  </a:tcPr>
                </a:tc>
                <a:extLst>
                  <a:ext uri="{0D108BD9-81ED-4DB2-BD59-A6C34878D82A}">
                    <a16:rowId xmlns:a16="http://schemas.microsoft.com/office/drawing/2014/main" val="4052438572"/>
                  </a:ext>
                </a:extLst>
              </a:tr>
              <a:tr h="342662">
                <a:tc>
                  <a:txBody>
                    <a:bodyPr/>
                    <a:lstStyle/>
                    <a:p>
                      <a:endParaRPr lang="en-US" sz="1100" dirty="0"/>
                    </a:p>
                  </a:txBody>
                  <a:tcPr marL="68580" marR="68580" marT="34290" marB="34290">
                    <a:solidFill>
                      <a:srgbClr val="FFAF0A"/>
                    </a:solidFill>
                  </a:tcPr>
                </a:tc>
                <a:tc>
                  <a:txBody>
                    <a:bodyPr/>
                    <a:lstStyle/>
                    <a:p>
                      <a:endParaRPr lang="en-US" sz="1100" dirty="0"/>
                    </a:p>
                  </a:txBody>
                  <a:tcPr marL="68580" marR="68580" marT="34290" marB="34290">
                    <a:solidFill>
                      <a:srgbClr val="008A00"/>
                    </a:solidFill>
                  </a:tcPr>
                </a:tc>
                <a:tc>
                  <a:txBody>
                    <a:bodyPr/>
                    <a:lstStyle/>
                    <a:p>
                      <a:endParaRPr lang="en-US" sz="1100" dirty="0"/>
                    </a:p>
                  </a:txBody>
                  <a:tcPr marL="68580" marR="68580" marT="34290" marB="34290">
                    <a:solidFill>
                      <a:schemeClr val="bg2">
                        <a:lumMod val="50000"/>
                      </a:schemeClr>
                    </a:solidFill>
                  </a:tcPr>
                </a:tc>
                <a:tc>
                  <a:txBody>
                    <a:bodyPr/>
                    <a:lstStyle/>
                    <a:p>
                      <a:endParaRPr lang="en-US" sz="1100" dirty="0"/>
                    </a:p>
                  </a:txBody>
                  <a:tcPr marL="68580" marR="68580" marT="34290" marB="34290">
                    <a:solidFill>
                      <a:schemeClr val="bg2">
                        <a:lumMod val="25000"/>
                      </a:schemeClr>
                    </a:solidFill>
                  </a:tcPr>
                </a:tc>
                <a:extLst>
                  <a:ext uri="{0D108BD9-81ED-4DB2-BD59-A6C34878D82A}">
                    <a16:rowId xmlns:a16="http://schemas.microsoft.com/office/drawing/2014/main" val="2283722376"/>
                  </a:ext>
                </a:extLst>
              </a:tr>
              <a:tr h="342662">
                <a:tc>
                  <a:txBody>
                    <a:bodyPr/>
                    <a:lstStyle/>
                    <a:p>
                      <a:endParaRPr lang="en-US" sz="1100" dirty="0"/>
                    </a:p>
                  </a:txBody>
                  <a:tcPr marL="68580" marR="68580" marT="34290" marB="34290">
                    <a:solidFill>
                      <a:schemeClr val="accent5">
                        <a:lumMod val="40000"/>
                        <a:lumOff val="60000"/>
                      </a:schemeClr>
                    </a:solidFill>
                  </a:tcPr>
                </a:tc>
                <a:tc>
                  <a:txBody>
                    <a:bodyPr/>
                    <a:lstStyle/>
                    <a:p>
                      <a:endParaRPr lang="en-US" sz="1100" dirty="0"/>
                    </a:p>
                  </a:txBody>
                  <a:tcPr marL="68580" marR="68580" marT="34290" marB="34290">
                    <a:solidFill>
                      <a:schemeClr val="accent5">
                        <a:lumMod val="75000"/>
                      </a:schemeClr>
                    </a:solidFill>
                  </a:tcPr>
                </a:tc>
                <a:tc>
                  <a:txBody>
                    <a:bodyPr/>
                    <a:lstStyle/>
                    <a:p>
                      <a:endParaRPr lang="en-US" sz="1100" dirty="0"/>
                    </a:p>
                  </a:txBody>
                  <a:tcPr marL="68580" marR="68580" marT="34290" marB="34290">
                    <a:solidFill>
                      <a:srgbClr val="B9DDAB"/>
                    </a:solidFill>
                  </a:tcPr>
                </a:tc>
                <a:tc>
                  <a:txBody>
                    <a:bodyPr/>
                    <a:lstStyle/>
                    <a:p>
                      <a:endParaRPr lang="en-US" sz="1100" dirty="0"/>
                    </a:p>
                  </a:txBody>
                  <a:tcPr marL="68580" marR="68580" marT="34290" marB="34290">
                    <a:solidFill>
                      <a:srgbClr val="DAE8FC"/>
                    </a:solidFill>
                  </a:tcPr>
                </a:tc>
                <a:extLst>
                  <a:ext uri="{0D108BD9-81ED-4DB2-BD59-A6C34878D82A}">
                    <a16:rowId xmlns:a16="http://schemas.microsoft.com/office/drawing/2014/main" val="684562588"/>
                  </a:ext>
                </a:extLst>
              </a:tr>
              <a:tr h="342662">
                <a:tc>
                  <a:txBody>
                    <a:bodyPr/>
                    <a:lstStyle/>
                    <a:p>
                      <a:endParaRPr lang="en-US" sz="1100" dirty="0"/>
                    </a:p>
                  </a:txBody>
                  <a:tcPr marL="68580" marR="68580" marT="34290" marB="34290">
                    <a:solidFill>
                      <a:srgbClr val="FAD7AC"/>
                    </a:solidFill>
                  </a:tcPr>
                </a:tc>
                <a:tc>
                  <a:txBody>
                    <a:bodyPr/>
                    <a:lstStyle/>
                    <a:p>
                      <a:endParaRPr lang="en-US" sz="1100" dirty="0"/>
                    </a:p>
                  </a:txBody>
                  <a:tcPr marL="68580" marR="68580" marT="34290" marB="34290">
                    <a:solidFill>
                      <a:schemeClr val="accent2">
                        <a:lumMod val="50000"/>
                      </a:schemeClr>
                    </a:solidFill>
                  </a:tcPr>
                </a:tc>
                <a:tc>
                  <a:txBody>
                    <a:bodyPr/>
                    <a:lstStyle/>
                    <a:p>
                      <a:endParaRPr lang="en-US" sz="1100" dirty="0"/>
                    </a:p>
                  </a:txBody>
                  <a:tcPr marL="68580" marR="68580" marT="34290" marB="34290">
                    <a:solidFill>
                      <a:schemeClr val="accent6"/>
                    </a:solidFill>
                  </a:tcPr>
                </a:tc>
                <a:tc>
                  <a:txBody>
                    <a:bodyPr/>
                    <a:lstStyle/>
                    <a:p>
                      <a:endParaRPr lang="en-US" sz="1100" dirty="0"/>
                    </a:p>
                  </a:txBody>
                  <a:tcPr marL="68580" marR="68580" marT="34290" marB="34290">
                    <a:solidFill>
                      <a:srgbClr val="DB6B6B"/>
                    </a:solidFill>
                  </a:tcPr>
                </a:tc>
                <a:extLst>
                  <a:ext uri="{0D108BD9-81ED-4DB2-BD59-A6C34878D82A}">
                    <a16:rowId xmlns:a16="http://schemas.microsoft.com/office/drawing/2014/main" val="2056374863"/>
                  </a:ext>
                </a:extLst>
              </a:tr>
            </a:tbl>
          </a:graphicData>
        </a:graphic>
      </p:graphicFrame>
      <p:cxnSp>
        <p:nvCxnSpPr>
          <p:cNvPr id="10" name="Straight Arrow Connector 9">
            <a:extLst>
              <a:ext uri="{FF2B5EF4-FFF2-40B4-BE49-F238E27FC236}">
                <a16:creationId xmlns:a16="http://schemas.microsoft.com/office/drawing/2014/main" id="{EE19665C-58E8-4B01-A3D3-A886DE292006}"/>
              </a:ext>
            </a:extLst>
          </p:cNvPr>
          <p:cNvCxnSpPr>
            <a:cxnSpLocks/>
            <a:stCxn id="4" idx="3"/>
          </p:cNvCxnSpPr>
          <p:nvPr/>
        </p:nvCxnSpPr>
        <p:spPr>
          <a:xfrm flipV="1">
            <a:off x="2667512" y="2460806"/>
            <a:ext cx="3261132" cy="15308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aphicFrame>
        <p:nvGraphicFramePr>
          <p:cNvPr id="15" name="Table 15">
            <a:extLst>
              <a:ext uri="{FF2B5EF4-FFF2-40B4-BE49-F238E27FC236}">
                <a16:creationId xmlns:a16="http://schemas.microsoft.com/office/drawing/2014/main" id="{3AFADD2A-4D6D-4D5C-A8F8-B8581BC1D62C}"/>
              </a:ext>
            </a:extLst>
          </p:cNvPr>
          <p:cNvGraphicFramePr>
            <a:graphicFrameLocks noGrp="1"/>
          </p:cNvGraphicFramePr>
          <p:nvPr/>
        </p:nvGraphicFramePr>
        <p:xfrm>
          <a:off x="6186076" y="1156505"/>
          <a:ext cx="2743200" cy="2743200"/>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val="2333442137"/>
                    </a:ext>
                  </a:extLst>
                </a:gridCol>
                <a:gridCol w="342900">
                  <a:extLst>
                    <a:ext uri="{9D8B030D-6E8A-4147-A177-3AD203B41FA5}">
                      <a16:colId xmlns:a16="http://schemas.microsoft.com/office/drawing/2014/main" val="623916551"/>
                    </a:ext>
                  </a:extLst>
                </a:gridCol>
                <a:gridCol w="342900">
                  <a:extLst>
                    <a:ext uri="{9D8B030D-6E8A-4147-A177-3AD203B41FA5}">
                      <a16:colId xmlns:a16="http://schemas.microsoft.com/office/drawing/2014/main" val="3229107143"/>
                    </a:ext>
                  </a:extLst>
                </a:gridCol>
                <a:gridCol w="342900">
                  <a:extLst>
                    <a:ext uri="{9D8B030D-6E8A-4147-A177-3AD203B41FA5}">
                      <a16:colId xmlns:a16="http://schemas.microsoft.com/office/drawing/2014/main" val="456967536"/>
                    </a:ext>
                  </a:extLst>
                </a:gridCol>
                <a:gridCol w="342900">
                  <a:extLst>
                    <a:ext uri="{9D8B030D-6E8A-4147-A177-3AD203B41FA5}">
                      <a16:colId xmlns:a16="http://schemas.microsoft.com/office/drawing/2014/main" val="3282525358"/>
                    </a:ext>
                  </a:extLst>
                </a:gridCol>
                <a:gridCol w="342900">
                  <a:extLst>
                    <a:ext uri="{9D8B030D-6E8A-4147-A177-3AD203B41FA5}">
                      <a16:colId xmlns:a16="http://schemas.microsoft.com/office/drawing/2014/main" val="1432395288"/>
                    </a:ext>
                  </a:extLst>
                </a:gridCol>
                <a:gridCol w="342900">
                  <a:extLst>
                    <a:ext uri="{9D8B030D-6E8A-4147-A177-3AD203B41FA5}">
                      <a16:colId xmlns:a16="http://schemas.microsoft.com/office/drawing/2014/main" val="377645926"/>
                    </a:ext>
                  </a:extLst>
                </a:gridCol>
                <a:gridCol w="342900">
                  <a:extLst>
                    <a:ext uri="{9D8B030D-6E8A-4147-A177-3AD203B41FA5}">
                      <a16:colId xmlns:a16="http://schemas.microsoft.com/office/drawing/2014/main" val="3867322239"/>
                    </a:ext>
                  </a:extLst>
                </a:gridCol>
              </a:tblGrid>
              <a:tr h="342900">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6A00FF"/>
                    </a:solidFill>
                  </a:tcPr>
                </a:tc>
                <a:tc>
                  <a:txBody>
                    <a:bodyPr/>
                    <a:lstStyle/>
                    <a:p>
                      <a:endParaRPr lang="en-US" sz="1100" dirty="0"/>
                    </a:p>
                  </a:txBody>
                  <a:tcPr marL="68580" marR="68580" marT="34290" marB="34290">
                    <a:solidFill>
                      <a:srgbClr val="6A00FF"/>
                    </a:solidFill>
                  </a:tcPr>
                </a:tc>
                <a:tc>
                  <a:txBody>
                    <a:bodyPr/>
                    <a:lstStyle/>
                    <a:p>
                      <a:endParaRPr lang="en-US" sz="1100" dirty="0"/>
                    </a:p>
                  </a:txBody>
                  <a:tcPr marL="68580" marR="68580" marT="34290" marB="34290">
                    <a:solidFill>
                      <a:srgbClr val="A20025"/>
                    </a:solidFill>
                  </a:tcPr>
                </a:tc>
                <a:tc>
                  <a:txBody>
                    <a:bodyPr/>
                    <a:lstStyle/>
                    <a:p>
                      <a:endParaRPr lang="en-US" sz="1100" dirty="0"/>
                    </a:p>
                  </a:txBody>
                  <a:tcPr marL="68580" marR="68580" marT="34290" marB="34290">
                    <a:solidFill>
                      <a:srgbClr val="A20025"/>
                    </a:solidFill>
                  </a:tcPr>
                </a:tc>
                <a:tc>
                  <a:txBody>
                    <a:bodyPr/>
                    <a:lstStyle/>
                    <a:p>
                      <a:endParaRPr lang="en-US" sz="1100" dirty="0"/>
                    </a:p>
                  </a:txBody>
                  <a:tcPr marL="68580" marR="68580" marT="34290" marB="34290">
                    <a:solidFill>
                      <a:srgbClr val="00B050"/>
                    </a:solidFill>
                  </a:tcPr>
                </a:tc>
                <a:tc>
                  <a:txBody>
                    <a:bodyPr/>
                    <a:lstStyle/>
                    <a:p>
                      <a:endParaRPr lang="en-US" sz="1100" dirty="0"/>
                    </a:p>
                  </a:txBody>
                  <a:tcPr marL="68580" marR="68580" marT="34290" marB="34290">
                    <a:solidFill>
                      <a:srgbClr val="00B050"/>
                    </a:solidFill>
                  </a:tcPr>
                </a:tc>
                <a:extLst>
                  <a:ext uri="{0D108BD9-81ED-4DB2-BD59-A6C34878D82A}">
                    <a16:rowId xmlns:a16="http://schemas.microsoft.com/office/drawing/2014/main" val="1043020231"/>
                  </a:ext>
                </a:extLst>
              </a:tr>
              <a:tr h="342900">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6A00FF"/>
                    </a:solidFill>
                  </a:tcPr>
                </a:tc>
                <a:tc>
                  <a:txBody>
                    <a:bodyPr/>
                    <a:lstStyle/>
                    <a:p>
                      <a:endParaRPr lang="en-US" sz="1100" dirty="0"/>
                    </a:p>
                  </a:txBody>
                  <a:tcPr marL="68580" marR="68580" marT="34290" marB="34290">
                    <a:solidFill>
                      <a:srgbClr val="6A00FF"/>
                    </a:solidFill>
                  </a:tcPr>
                </a:tc>
                <a:tc>
                  <a:txBody>
                    <a:bodyPr/>
                    <a:lstStyle/>
                    <a:p>
                      <a:endParaRPr lang="en-US" sz="1100" dirty="0"/>
                    </a:p>
                  </a:txBody>
                  <a:tcPr marL="68580" marR="68580" marT="34290" marB="34290">
                    <a:solidFill>
                      <a:srgbClr val="A20025"/>
                    </a:solidFill>
                  </a:tcPr>
                </a:tc>
                <a:tc>
                  <a:txBody>
                    <a:bodyPr/>
                    <a:lstStyle/>
                    <a:p>
                      <a:endParaRPr lang="en-US" sz="1100" dirty="0"/>
                    </a:p>
                  </a:txBody>
                  <a:tcPr marL="68580" marR="68580" marT="34290" marB="34290">
                    <a:solidFill>
                      <a:srgbClr val="A20025"/>
                    </a:solidFill>
                  </a:tcPr>
                </a:tc>
                <a:tc>
                  <a:txBody>
                    <a:bodyPr/>
                    <a:lstStyle/>
                    <a:p>
                      <a:endParaRPr lang="en-US" sz="1100" dirty="0"/>
                    </a:p>
                  </a:txBody>
                  <a:tcPr marL="68580" marR="68580" marT="34290" marB="34290">
                    <a:solidFill>
                      <a:srgbClr val="00B050"/>
                    </a:solidFill>
                  </a:tcPr>
                </a:tc>
                <a:tc>
                  <a:txBody>
                    <a:bodyPr/>
                    <a:lstStyle/>
                    <a:p>
                      <a:endParaRPr lang="en-US" sz="1100" dirty="0"/>
                    </a:p>
                  </a:txBody>
                  <a:tcPr marL="68580" marR="68580" marT="34290" marB="34290">
                    <a:solidFill>
                      <a:srgbClr val="00B050"/>
                    </a:solidFill>
                  </a:tcPr>
                </a:tc>
                <a:extLst>
                  <a:ext uri="{0D108BD9-81ED-4DB2-BD59-A6C34878D82A}">
                    <a16:rowId xmlns:a16="http://schemas.microsoft.com/office/drawing/2014/main" val="1344677394"/>
                  </a:ext>
                </a:extLst>
              </a:tr>
              <a:tr h="342900">
                <a:tc>
                  <a:txBody>
                    <a:bodyPr/>
                    <a:lstStyle/>
                    <a:p>
                      <a:endParaRPr lang="en-US" sz="1100" dirty="0"/>
                    </a:p>
                  </a:txBody>
                  <a:tcPr marL="68580" marR="68580" marT="34290" marB="34290">
                    <a:solidFill>
                      <a:srgbClr val="FFAF0A"/>
                    </a:solidFill>
                  </a:tcPr>
                </a:tc>
                <a:tc>
                  <a:txBody>
                    <a:bodyPr/>
                    <a:lstStyle/>
                    <a:p>
                      <a:endParaRPr lang="en-US" sz="1100" dirty="0"/>
                    </a:p>
                  </a:txBody>
                  <a:tcPr marL="68580" marR="68580" marT="34290" marB="34290">
                    <a:solidFill>
                      <a:srgbClr val="FFAF0A"/>
                    </a:solidFill>
                  </a:tcPr>
                </a:tc>
                <a:tc>
                  <a:txBody>
                    <a:bodyPr/>
                    <a:lstStyle/>
                    <a:p>
                      <a:endParaRPr lang="en-US" sz="1100" dirty="0"/>
                    </a:p>
                  </a:txBody>
                  <a:tcPr marL="68580" marR="68580" marT="34290" marB="34290">
                    <a:solidFill>
                      <a:srgbClr val="008A00"/>
                    </a:solidFill>
                  </a:tcPr>
                </a:tc>
                <a:tc>
                  <a:txBody>
                    <a:bodyPr/>
                    <a:lstStyle/>
                    <a:p>
                      <a:endParaRPr lang="en-US" sz="1100" dirty="0"/>
                    </a:p>
                  </a:txBody>
                  <a:tcPr marL="68580" marR="68580" marT="34290" marB="34290">
                    <a:solidFill>
                      <a:srgbClr val="008A00"/>
                    </a:solidFill>
                  </a:tcPr>
                </a:tc>
                <a:tc>
                  <a:txBody>
                    <a:bodyPr/>
                    <a:lstStyle/>
                    <a:p>
                      <a:endParaRPr lang="en-US" sz="1100" dirty="0"/>
                    </a:p>
                  </a:txBody>
                  <a:tcPr marL="68580" marR="68580" marT="34290" marB="34290">
                    <a:solidFill>
                      <a:srgbClr val="F9F900"/>
                    </a:solidFill>
                  </a:tcPr>
                </a:tc>
                <a:tc>
                  <a:txBody>
                    <a:bodyPr/>
                    <a:lstStyle/>
                    <a:p>
                      <a:endParaRPr lang="en-US" sz="1100" dirty="0"/>
                    </a:p>
                  </a:txBody>
                  <a:tcPr marL="68580" marR="68580" marT="34290" marB="34290">
                    <a:solidFill>
                      <a:srgbClr val="F9F900"/>
                    </a:solidFill>
                  </a:tcPr>
                </a:tc>
                <a:tc>
                  <a:txBody>
                    <a:bodyPr/>
                    <a:lstStyle/>
                    <a:p>
                      <a:endParaRPr lang="en-US" sz="1100" dirty="0"/>
                    </a:p>
                  </a:txBody>
                  <a:tcPr marL="68580" marR="68580" marT="34290" marB="34290">
                    <a:solidFill>
                      <a:srgbClr val="7C7C00"/>
                    </a:solidFill>
                  </a:tcPr>
                </a:tc>
                <a:tc>
                  <a:txBody>
                    <a:bodyPr/>
                    <a:lstStyle/>
                    <a:p>
                      <a:endParaRPr lang="en-US" sz="1100" dirty="0"/>
                    </a:p>
                  </a:txBody>
                  <a:tcPr marL="68580" marR="68580" marT="34290" marB="34290">
                    <a:solidFill>
                      <a:srgbClr val="7C7C00"/>
                    </a:solidFill>
                  </a:tcPr>
                </a:tc>
                <a:extLst>
                  <a:ext uri="{0D108BD9-81ED-4DB2-BD59-A6C34878D82A}">
                    <a16:rowId xmlns:a16="http://schemas.microsoft.com/office/drawing/2014/main" val="530134858"/>
                  </a:ext>
                </a:extLst>
              </a:tr>
              <a:tr h="342900">
                <a:tc>
                  <a:txBody>
                    <a:bodyPr/>
                    <a:lstStyle/>
                    <a:p>
                      <a:endParaRPr lang="en-US" sz="1100" dirty="0"/>
                    </a:p>
                  </a:txBody>
                  <a:tcPr marL="68580" marR="68580" marT="34290" marB="34290">
                    <a:solidFill>
                      <a:srgbClr val="FFAF0A"/>
                    </a:solidFill>
                  </a:tcPr>
                </a:tc>
                <a:tc>
                  <a:txBody>
                    <a:bodyPr/>
                    <a:lstStyle/>
                    <a:p>
                      <a:endParaRPr lang="en-US" sz="1100" dirty="0"/>
                    </a:p>
                  </a:txBody>
                  <a:tcPr marL="68580" marR="68580" marT="34290" marB="34290">
                    <a:solidFill>
                      <a:srgbClr val="FFAF0A"/>
                    </a:solidFill>
                  </a:tcPr>
                </a:tc>
                <a:tc>
                  <a:txBody>
                    <a:bodyPr/>
                    <a:lstStyle/>
                    <a:p>
                      <a:endParaRPr lang="en-US" sz="1100" dirty="0"/>
                    </a:p>
                  </a:txBody>
                  <a:tcPr marL="68580" marR="68580" marT="34290" marB="34290">
                    <a:solidFill>
                      <a:srgbClr val="008A00"/>
                    </a:solidFill>
                  </a:tcPr>
                </a:tc>
                <a:tc>
                  <a:txBody>
                    <a:bodyPr/>
                    <a:lstStyle/>
                    <a:p>
                      <a:endParaRPr lang="en-US" sz="1100" dirty="0"/>
                    </a:p>
                  </a:txBody>
                  <a:tcPr marL="68580" marR="68580" marT="34290" marB="34290">
                    <a:solidFill>
                      <a:srgbClr val="008A00"/>
                    </a:solidFill>
                  </a:tcPr>
                </a:tc>
                <a:tc>
                  <a:txBody>
                    <a:bodyPr/>
                    <a:lstStyle/>
                    <a:p>
                      <a:endParaRPr lang="en-US" sz="1100" dirty="0"/>
                    </a:p>
                  </a:txBody>
                  <a:tcPr marL="68580" marR="68580" marT="34290" marB="34290">
                    <a:solidFill>
                      <a:srgbClr val="F9F900"/>
                    </a:solidFill>
                  </a:tcPr>
                </a:tc>
                <a:tc>
                  <a:txBody>
                    <a:bodyPr/>
                    <a:lstStyle/>
                    <a:p>
                      <a:endParaRPr lang="en-US" sz="1100" dirty="0"/>
                    </a:p>
                  </a:txBody>
                  <a:tcPr marL="68580" marR="68580" marT="34290" marB="34290">
                    <a:solidFill>
                      <a:srgbClr val="F9F900"/>
                    </a:solidFill>
                  </a:tcPr>
                </a:tc>
                <a:tc>
                  <a:txBody>
                    <a:bodyPr/>
                    <a:lstStyle/>
                    <a:p>
                      <a:endParaRPr lang="en-US" sz="1100" dirty="0"/>
                    </a:p>
                  </a:txBody>
                  <a:tcPr marL="68580" marR="68580" marT="34290" marB="34290">
                    <a:solidFill>
                      <a:srgbClr val="7C7C00"/>
                    </a:solidFill>
                  </a:tcPr>
                </a:tc>
                <a:tc>
                  <a:txBody>
                    <a:bodyPr/>
                    <a:lstStyle/>
                    <a:p>
                      <a:endParaRPr lang="en-US" sz="1100" dirty="0"/>
                    </a:p>
                  </a:txBody>
                  <a:tcPr marL="68580" marR="68580" marT="34290" marB="34290">
                    <a:solidFill>
                      <a:srgbClr val="7C7C00"/>
                    </a:solidFill>
                  </a:tcPr>
                </a:tc>
                <a:extLst>
                  <a:ext uri="{0D108BD9-81ED-4DB2-BD59-A6C34878D82A}">
                    <a16:rowId xmlns:a16="http://schemas.microsoft.com/office/drawing/2014/main" val="1023512048"/>
                  </a:ext>
                </a:extLst>
              </a:tr>
              <a:tr h="342900">
                <a:tc>
                  <a:txBody>
                    <a:bodyPr/>
                    <a:lstStyle/>
                    <a:p>
                      <a:endParaRPr lang="en-US" sz="1100" dirty="0"/>
                    </a:p>
                  </a:txBody>
                  <a:tcPr marL="68580" marR="68580" marT="34290" marB="34290">
                    <a:solidFill>
                      <a:srgbClr val="DFD7CB"/>
                    </a:solidFill>
                  </a:tcPr>
                </a:tc>
                <a:tc>
                  <a:txBody>
                    <a:bodyPr/>
                    <a:lstStyle/>
                    <a:p>
                      <a:endParaRPr lang="en-US" sz="1100" dirty="0"/>
                    </a:p>
                  </a:txBody>
                  <a:tcPr marL="68580" marR="68580" marT="34290" marB="34290">
                    <a:solidFill>
                      <a:srgbClr val="DFD7CB"/>
                    </a:solidFill>
                  </a:tcPr>
                </a:tc>
                <a:tc>
                  <a:txBody>
                    <a:bodyPr/>
                    <a:lstStyle/>
                    <a:p>
                      <a:endParaRPr lang="en-US" sz="1100" dirty="0"/>
                    </a:p>
                  </a:txBody>
                  <a:tcPr marL="68580" marR="68580" marT="34290" marB="34290">
                    <a:solidFill>
                      <a:srgbClr val="8A7557"/>
                    </a:solidFill>
                  </a:tcPr>
                </a:tc>
                <a:tc>
                  <a:txBody>
                    <a:bodyPr/>
                    <a:lstStyle/>
                    <a:p>
                      <a:endParaRPr lang="en-US" sz="1100" dirty="0"/>
                    </a:p>
                  </a:txBody>
                  <a:tcPr marL="68580" marR="68580" marT="34290" marB="34290">
                    <a:solidFill>
                      <a:srgbClr val="8A7557"/>
                    </a:solidFill>
                  </a:tcPr>
                </a:tc>
                <a:tc>
                  <a:txBody>
                    <a:bodyPr/>
                    <a:lstStyle/>
                    <a:p>
                      <a:endParaRPr lang="en-US" sz="1100" dirty="0"/>
                    </a:p>
                  </a:txBody>
                  <a:tcPr marL="68580" marR="68580" marT="34290" marB="34290">
                    <a:solidFill>
                      <a:srgbClr val="B9DDAB"/>
                    </a:solidFill>
                  </a:tcPr>
                </a:tc>
                <a:tc>
                  <a:txBody>
                    <a:bodyPr/>
                    <a:lstStyle/>
                    <a:p>
                      <a:endParaRPr lang="en-US" sz="1100" dirty="0"/>
                    </a:p>
                  </a:txBody>
                  <a:tcPr marL="68580" marR="68580" marT="34290" marB="34290">
                    <a:solidFill>
                      <a:srgbClr val="B9DDAB"/>
                    </a:solidFill>
                  </a:tcPr>
                </a:tc>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DAE8FC"/>
                    </a:solidFill>
                  </a:tcPr>
                </a:tc>
                <a:extLst>
                  <a:ext uri="{0D108BD9-81ED-4DB2-BD59-A6C34878D82A}">
                    <a16:rowId xmlns:a16="http://schemas.microsoft.com/office/drawing/2014/main" val="3250790380"/>
                  </a:ext>
                </a:extLst>
              </a:tr>
              <a:tr h="342900">
                <a:tc>
                  <a:txBody>
                    <a:bodyPr/>
                    <a:lstStyle/>
                    <a:p>
                      <a:endParaRPr lang="en-US" sz="1100" dirty="0"/>
                    </a:p>
                  </a:txBody>
                  <a:tcPr marL="68580" marR="68580" marT="34290" marB="34290">
                    <a:solidFill>
                      <a:srgbClr val="DFD7CB"/>
                    </a:solidFill>
                  </a:tcPr>
                </a:tc>
                <a:tc>
                  <a:txBody>
                    <a:bodyPr/>
                    <a:lstStyle/>
                    <a:p>
                      <a:endParaRPr lang="en-US" sz="1100" dirty="0"/>
                    </a:p>
                  </a:txBody>
                  <a:tcPr marL="68580" marR="68580" marT="34290" marB="34290">
                    <a:solidFill>
                      <a:srgbClr val="DFD7CB"/>
                    </a:solidFill>
                  </a:tcPr>
                </a:tc>
                <a:tc>
                  <a:txBody>
                    <a:bodyPr/>
                    <a:lstStyle/>
                    <a:p>
                      <a:endParaRPr lang="en-US" sz="1100" dirty="0"/>
                    </a:p>
                  </a:txBody>
                  <a:tcPr marL="68580" marR="68580" marT="34290" marB="34290">
                    <a:solidFill>
                      <a:srgbClr val="8A7557"/>
                    </a:solidFill>
                  </a:tcPr>
                </a:tc>
                <a:tc>
                  <a:txBody>
                    <a:bodyPr/>
                    <a:lstStyle/>
                    <a:p>
                      <a:endParaRPr lang="en-US" sz="1100" dirty="0"/>
                    </a:p>
                  </a:txBody>
                  <a:tcPr marL="68580" marR="68580" marT="34290" marB="34290">
                    <a:solidFill>
                      <a:srgbClr val="8A7557"/>
                    </a:solidFill>
                  </a:tcPr>
                </a:tc>
                <a:tc>
                  <a:txBody>
                    <a:bodyPr/>
                    <a:lstStyle/>
                    <a:p>
                      <a:endParaRPr lang="en-US" sz="1100" dirty="0"/>
                    </a:p>
                  </a:txBody>
                  <a:tcPr marL="68580" marR="68580" marT="34290" marB="34290">
                    <a:solidFill>
                      <a:srgbClr val="B9DDAB"/>
                    </a:solidFill>
                  </a:tcPr>
                </a:tc>
                <a:tc>
                  <a:txBody>
                    <a:bodyPr/>
                    <a:lstStyle/>
                    <a:p>
                      <a:endParaRPr lang="en-US" sz="1100" dirty="0"/>
                    </a:p>
                  </a:txBody>
                  <a:tcPr marL="68580" marR="68580" marT="34290" marB="34290">
                    <a:solidFill>
                      <a:srgbClr val="B9DDAB"/>
                    </a:solidFill>
                  </a:tcPr>
                </a:tc>
                <a:tc>
                  <a:txBody>
                    <a:bodyPr/>
                    <a:lstStyle/>
                    <a:p>
                      <a:endParaRPr lang="en-US" sz="1100" dirty="0"/>
                    </a:p>
                  </a:txBody>
                  <a:tcPr marL="68580" marR="68580" marT="34290" marB="34290">
                    <a:solidFill>
                      <a:srgbClr val="DAE8FC"/>
                    </a:solidFill>
                  </a:tcPr>
                </a:tc>
                <a:tc>
                  <a:txBody>
                    <a:bodyPr/>
                    <a:lstStyle/>
                    <a:p>
                      <a:endParaRPr lang="en-US" sz="1100" dirty="0"/>
                    </a:p>
                  </a:txBody>
                  <a:tcPr marL="68580" marR="68580" marT="34290" marB="34290">
                    <a:solidFill>
                      <a:srgbClr val="DAE8FC"/>
                    </a:solidFill>
                  </a:tcPr>
                </a:tc>
                <a:extLst>
                  <a:ext uri="{0D108BD9-81ED-4DB2-BD59-A6C34878D82A}">
                    <a16:rowId xmlns:a16="http://schemas.microsoft.com/office/drawing/2014/main" val="1568195506"/>
                  </a:ext>
                </a:extLst>
              </a:tr>
              <a:tr h="342900">
                <a:tc>
                  <a:txBody>
                    <a:bodyPr/>
                    <a:lstStyle/>
                    <a:p>
                      <a:endParaRPr lang="en-US" sz="1100" dirty="0"/>
                    </a:p>
                  </a:txBody>
                  <a:tcPr marL="68580" marR="68580" marT="34290" marB="34290">
                    <a:solidFill>
                      <a:srgbClr val="FAD7AC"/>
                    </a:solidFill>
                  </a:tcPr>
                </a:tc>
                <a:tc>
                  <a:txBody>
                    <a:bodyPr/>
                    <a:lstStyle/>
                    <a:p>
                      <a:endParaRPr lang="en-US" sz="1100" dirty="0"/>
                    </a:p>
                  </a:txBody>
                  <a:tcPr marL="68580" marR="68580" marT="34290" marB="34290">
                    <a:solidFill>
                      <a:srgbClr val="FAD7AC"/>
                    </a:solidFill>
                  </a:tcPr>
                </a:tc>
                <a:tc>
                  <a:txBody>
                    <a:bodyPr/>
                    <a:lstStyle/>
                    <a:p>
                      <a:endParaRPr lang="en-US" sz="1100" dirty="0"/>
                    </a:p>
                  </a:txBody>
                  <a:tcPr marL="68580" marR="68580" marT="34290" marB="34290">
                    <a:solidFill>
                      <a:srgbClr val="363F33"/>
                    </a:solidFill>
                  </a:tcPr>
                </a:tc>
                <a:tc>
                  <a:txBody>
                    <a:bodyPr/>
                    <a:lstStyle/>
                    <a:p>
                      <a:endParaRPr lang="en-US" sz="1100" dirty="0"/>
                    </a:p>
                  </a:txBody>
                  <a:tcPr marL="68580" marR="68580" marT="34290" marB="34290">
                    <a:solidFill>
                      <a:srgbClr val="363F33"/>
                    </a:solidFill>
                  </a:tcPr>
                </a:tc>
                <a:tc>
                  <a:txBody>
                    <a:bodyPr/>
                    <a:lstStyle/>
                    <a:p>
                      <a:endParaRPr lang="en-US" sz="1100" dirty="0"/>
                    </a:p>
                  </a:txBody>
                  <a:tcPr marL="68580" marR="68580" marT="34290" marB="34290">
                    <a:solidFill>
                      <a:srgbClr val="A8A39E"/>
                    </a:solidFill>
                  </a:tcPr>
                </a:tc>
                <a:tc>
                  <a:txBody>
                    <a:bodyPr/>
                    <a:lstStyle/>
                    <a:p>
                      <a:endParaRPr lang="en-US" sz="1100" dirty="0"/>
                    </a:p>
                  </a:txBody>
                  <a:tcPr marL="68580" marR="68580" marT="34290" marB="34290">
                    <a:solidFill>
                      <a:srgbClr val="A8A39E"/>
                    </a:solidFill>
                  </a:tcPr>
                </a:tc>
                <a:tc>
                  <a:txBody>
                    <a:bodyPr/>
                    <a:lstStyle/>
                    <a:p>
                      <a:endParaRPr lang="en-US" sz="1100" dirty="0"/>
                    </a:p>
                  </a:txBody>
                  <a:tcPr marL="68580" marR="68580" marT="34290" marB="34290">
                    <a:solidFill>
                      <a:srgbClr val="DB6B6B"/>
                    </a:solidFill>
                  </a:tcPr>
                </a:tc>
                <a:tc>
                  <a:txBody>
                    <a:bodyPr/>
                    <a:lstStyle/>
                    <a:p>
                      <a:endParaRPr lang="en-US" sz="1100" dirty="0"/>
                    </a:p>
                  </a:txBody>
                  <a:tcPr marL="68580" marR="68580" marT="34290" marB="34290">
                    <a:solidFill>
                      <a:srgbClr val="DB6B6B"/>
                    </a:solidFill>
                  </a:tcPr>
                </a:tc>
                <a:extLst>
                  <a:ext uri="{0D108BD9-81ED-4DB2-BD59-A6C34878D82A}">
                    <a16:rowId xmlns:a16="http://schemas.microsoft.com/office/drawing/2014/main" val="2758568221"/>
                  </a:ext>
                </a:extLst>
              </a:tr>
              <a:tr h="342900">
                <a:tc>
                  <a:txBody>
                    <a:bodyPr/>
                    <a:lstStyle/>
                    <a:p>
                      <a:endParaRPr lang="en-US" sz="1100" dirty="0"/>
                    </a:p>
                  </a:txBody>
                  <a:tcPr marL="68580" marR="68580" marT="34290" marB="34290">
                    <a:solidFill>
                      <a:srgbClr val="FAD7AC"/>
                    </a:solidFill>
                  </a:tcPr>
                </a:tc>
                <a:tc>
                  <a:txBody>
                    <a:bodyPr/>
                    <a:lstStyle/>
                    <a:p>
                      <a:endParaRPr lang="en-US" sz="1100" dirty="0"/>
                    </a:p>
                  </a:txBody>
                  <a:tcPr marL="68580" marR="68580" marT="34290" marB="34290">
                    <a:solidFill>
                      <a:srgbClr val="FAD7AC"/>
                    </a:solidFill>
                  </a:tcPr>
                </a:tc>
                <a:tc>
                  <a:txBody>
                    <a:bodyPr/>
                    <a:lstStyle/>
                    <a:p>
                      <a:endParaRPr lang="en-US" sz="1100" dirty="0"/>
                    </a:p>
                  </a:txBody>
                  <a:tcPr marL="68580" marR="68580" marT="34290" marB="34290">
                    <a:solidFill>
                      <a:srgbClr val="363F33"/>
                    </a:solidFill>
                  </a:tcPr>
                </a:tc>
                <a:tc>
                  <a:txBody>
                    <a:bodyPr/>
                    <a:lstStyle/>
                    <a:p>
                      <a:endParaRPr lang="en-US" sz="1100" dirty="0"/>
                    </a:p>
                  </a:txBody>
                  <a:tcPr marL="68580" marR="68580" marT="34290" marB="34290">
                    <a:solidFill>
                      <a:srgbClr val="363F33"/>
                    </a:solidFill>
                  </a:tcPr>
                </a:tc>
                <a:tc>
                  <a:txBody>
                    <a:bodyPr/>
                    <a:lstStyle/>
                    <a:p>
                      <a:endParaRPr lang="en-US" sz="1100" dirty="0"/>
                    </a:p>
                  </a:txBody>
                  <a:tcPr marL="68580" marR="68580" marT="34290" marB="34290">
                    <a:solidFill>
                      <a:srgbClr val="A8A39E"/>
                    </a:solidFill>
                  </a:tcPr>
                </a:tc>
                <a:tc>
                  <a:txBody>
                    <a:bodyPr/>
                    <a:lstStyle/>
                    <a:p>
                      <a:endParaRPr lang="en-US" sz="1100" dirty="0"/>
                    </a:p>
                  </a:txBody>
                  <a:tcPr marL="68580" marR="68580" marT="34290" marB="34290">
                    <a:solidFill>
                      <a:srgbClr val="A8A39E"/>
                    </a:solidFill>
                  </a:tcPr>
                </a:tc>
                <a:tc>
                  <a:txBody>
                    <a:bodyPr/>
                    <a:lstStyle/>
                    <a:p>
                      <a:endParaRPr lang="en-US" sz="1100" dirty="0"/>
                    </a:p>
                  </a:txBody>
                  <a:tcPr marL="68580" marR="68580" marT="34290" marB="34290">
                    <a:solidFill>
                      <a:srgbClr val="DB6B6B"/>
                    </a:solidFill>
                  </a:tcPr>
                </a:tc>
                <a:tc>
                  <a:txBody>
                    <a:bodyPr/>
                    <a:lstStyle/>
                    <a:p>
                      <a:endParaRPr lang="en-US" sz="1100" dirty="0"/>
                    </a:p>
                  </a:txBody>
                  <a:tcPr marL="68580" marR="68580" marT="34290" marB="34290">
                    <a:solidFill>
                      <a:srgbClr val="DB6B6B"/>
                    </a:solidFill>
                  </a:tcPr>
                </a:tc>
                <a:extLst>
                  <a:ext uri="{0D108BD9-81ED-4DB2-BD59-A6C34878D82A}">
                    <a16:rowId xmlns:a16="http://schemas.microsoft.com/office/drawing/2014/main" val="3554452872"/>
                  </a:ext>
                </a:extLst>
              </a:tr>
            </a:tbl>
          </a:graphicData>
        </a:graphic>
      </p:graphicFrame>
      <p:sp>
        <p:nvSpPr>
          <p:cNvPr id="34" name="TextBox 33">
            <a:extLst>
              <a:ext uri="{FF2B5EF4-FFF2-40B4-BE49-F238E27FC236}">
                <a16:creationId xmlns:a16="http://schemas.microsoft.com/office/drawing/2014/main" id="{E1BC1622-C897-4F1D-ADDA-313DD3E5A202}"/>
              </a:ext>
            </a:extLst>
          </p:cNvPr>
          <p:cNvSpPr txBox="1"/>
          <p:nvPr/>
        </p:nvSpPr>
        <p:spPr>
          <a:xfrm>
            <a:off x="3972783" y="1758297"/>
            <a:ext cx="408379" cy="646331"/>
          </a:xfrm>
          <a:prstGeom prst="rect">
            <a:avLst/>
          </a:prstGeom>
          <a:noFill/>
        </p:spPr>
        <p:txBody>
          <a:bodyPr wrap="square" rtlCol="0">
            <a:spAutoFit/>
          </a:bodyPr>
          <a:lstStyle/>
          <a:p>
            <a:r>
              <a:rPr lang="en-US" sz="1800" b="1" dirty="0"/>
              <a:t>2x</a:t>
            </a:r>
          </a:p>
        </p:txBody>
      </p:sp>
      <p:cxnSp>
        <p:nvCxnSpPr>
          <p:cNvPr id="39" name="Straight Arrow Connector 38">
            <a:extLst>
              <a:ext uri="{FF2B5EF4-FFF2-40B4-BE49-F238E27FC236}">
                <a16:creationId xmlns:a16="http://schemas.microsoft.com/office/drawing/2014/main" id="{B04D97CF-24B6-4043-B816-E941F48731FA}"/>
              </a:ext>
            </a:extLst>
          </p:cNvPr>
          <p:cNvCxnSpPr>
            <a:cxnSpLocks/>
          </p:cNvCxnSpPr>
          <p:nvPr/>
        </p:nvCxnSpPr>
        <p:spPr>
          <a:xfrm flipH="1">
            <a:off x="2241827" y="2613281"/>
            <a:ext cx="5694541" cy="1178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B81305-7E2C-47D3-A394-514B3E22C8D7}"/>
              </a:ext>
            </a:extLst>
          </p:cNvPr>
          <p:cNvSpPr txBox="1"/>
          <p:nvPr/>
        </p:nvSpPr>
        <p:spPr>
          <a:xfrm>
            <a:off x="1088376" y="1789610"/>
            <a:ext cx="685800" cy="253916"/>
          </a:xfrm>
          <a:prstGeom prst="rect">
            <a:avLst/>
          </a:prstGeom>
          <a:noFill/>
        </p:spPr>
        <p:txBody>
          <a:bodyPr wrap="square" rtlCol="0">
            <a:spAutoFit/>
          </a:bodyPr>
          <a:lstStyle/>
          <a:p>
            <a:r>
              <a:rPr lang="en-US" sz="1050" dirty="0"/>
              <a:t>0</a:t>
            </a:r>
          </a:p>
        </p:txBody>
      </p:sp>
      <p:sp>
        <p:nvSpPr>
          <p:cNvPr id="43" name="TextBox 42">
            <a:extLst>
              <a:ext uri="{FF2B5EF4-FFF2-40B4-BE49-F238E27FC236}">
                <a16:creationId xmlns:a16="http://schemas.microsoft.com/office/drawing/2014/main" id="{76A4877D-2C7F-4DD0-97E7-37D7A16FF871}"/>
              </a:ext>
            </a:extLst>
          </p:cNvPr>
          <p:cNvSpPr txBox="1"/>
          <p:nvPr/>
        </p:nvSpPr>
        <p:spPr>
          <a:xfrm>
            <a:off x="1144102" y="2134191"/>
            <a:ext cx="34289" cy="253916"/>
          </a:xfrm>
          <a:prstGeom prst="rect">
            <a:avLst/>
          </a:prstGeom>
          <a:noFill/>
        </p:spPr>
        <p:txBody>
          <a:bodyPr wrap="square" rtlCol="0">
            <a:spAutoFit/>
          </a:bodyPr>
          <a:lstStyle/>
          <a:p>
            <a:r>
              <a:rPr lang="en-US" sz="1050" dirty="0"/>
              <a:t>1</a:t>
            </a:r>
          </a:p>
        </p:txBody>
      </p:sp>
      <p:sp>
        <p:nvSpPr>
          <p:cNvPr id="44" name="TextBox 43">
            <a:extLst>
              <a:ext uri="{FF2B5EF4-FFF2-40B4-BE49-F238E27FC236}">
                <a16:creationId xmlns:a16="http://schemas.microsoft.com/office/drawing/2014/main" id="{6ED09BCE-6553-4AFC-8ACD-7B7CA5BD275D}"/>
              </a:ext>
            </a:extLst>
          </p:cNvPr>
          <p:cNvSpPr txBox="1"/>
          <p:nvPr/>
        </p:nvSpPr>
        <p:spPr>
          <a:xfrm>
            <a:off x="1909591" y="1662110"/>
            <a:ext cx="34787" cy="253916"/>
          </a:xfrm>
          <a:prstGeom prst="rect">
            <a:avLst/>
          </a:prstGeom>
          <a:noFill/>
        </p:spPr>
        <p:txBody>
          <a:bodyPr wrap="square" rtlCol="0">
            <a:spAutoFit/>
          </a:bodyPr>
          <a:lstStyle/>
          <a:p>
            <a:r>
              <a:rPr lang="en-US" sz="1050" dirty="0"/>
              <a:t>2</a:t>
            </a:r>
          </a:p>
        </p:txBody>
      </p:sp>
      <p:sp>
        <p:nvSpPr>
          <p:cNvPr id="46" name="TextBox 45">
            <a:extLst>
              <a:ext uri="{FF2B5EF4-FFF2-40B4-BE49-F238E27FC236}">
                <a16:creationId xmlns:a16="http://schemas.microsoft.com/office/drawing/2014/main" id="{527BC88A-D2E0-4126-8CA0-5F7EED8362B9}"/>
              </a:ext>
            </a:extLst>
          </p:cNvPr>
          <p:cNvSpPr txBox="1"/>
          <p:nvPr/>
        </p:nvSpPr>
        <p:spPr>
          <a:xfrm>
            <a:off x="1124075" y="2792341"/>
            <a:ext cx="60509" cy="253916"/>
          </a:xfrm>
          <a:prstGeom prst="rect">
            <a:avLst/>
          </a:prstGeom>
          <a:noFill/>
        </p:spPr>
        <p:txBody>
          <a:bodyPr wrap="square" rtlCol="0">
            <a:spAutoFit/>
          </a:bodyPr>
          <a:lstStyle/>
          <a:p>
            <a:r>
              <a:rPr lang="en-US" sz="1050" dirty="0"/>
              <a:t>3</a:t>
            </a:r>
          </a:p>
        </p:txBody>
      </p:sp>
      <p:sp>
        <p:nvSpPr>
          <p:cNvPr id="47" name="TextBox 46">
            <a:extLst>
              <a:ext uri="{FF2B5EF4-FFF2-40B4-BE49-F238E27FC236}">
                <a16:creationId xmlns:a16="http://schemas.microsoft.com/office/drawing/2014/main" id="{18277C4D-D545-431F-A0FA-AACE2364B933}"/>
              </a:ext>
            </a:extLst>
          </p:cNvPr>
          <p:cNvSpPr txBox="1"/>
          <p:nvPr/>
        </p:nvSpPr>
        <p:spPr>
          <a:xfrm>
            <a:off x="2560223" y="1671510"/>
            <a:ext cx="34289" cy="253916"/>
          </a:xfrm>
          <a:prstGeom prst="rect">
            <a:avLst/>
          </a:prstGeom>
          <a:noFill/>
        </p:spPr>
        <p:txBody>
          <a:bodyPr wrap="square" rtlCol="0">
            <a:spAutoFit/>
          </a:bodyPr>
          <a:lstStyle/>
          <a:p>
            <a:r>
              <a:rPr lang="en-US" sz="1050" dirty="0"/>
              <a:t>4</a:t>
            </a:r>
          </a:p>
        </p:txBody>
      </p:sp>
      <p:sp>
        <p:nvSpPr>
          <p:cNvPr id="50" name="TextBox 49">
            <a:extLst>
              <a:ext uri="{FF2B5EF4-FFF2-40B4-BE49-F238E27FC236}">
                <a16:creationId xmlns:a16="http://schemas.microsoft.com/office/drawing/2014/main" id="{E4FE213D-244C-4981-8FAF-48DF3FA8CE4A}"/>
              </a:ext>
            </a:extLst>
          </p:cNvPr>
          <p:cNvSpPr txBox="1"/>
          <p:nvPr/>
        </p:nvSpPr>
        <p:spPr>
          <a:xfrm>
            <a:off x="6019542" y="1332129"/>
            <a:ext cx="34289" cy="253916"/>
          </a:xfrm>
          <a:prstGeom prst="rect">
            <a:avLst/>
          </a:prstGeom>
          <a:noFill/>
        </p:spPr>
        <p:txBody>
          <a:bodyPr wrap="square" rtlCol="0">
            <a:spAutoFit/>
          </a:bodyPr>
          <a:lstStyle/>
          <a:p>
            <a:r>
              <a:rPr lang="en-US" sz="1050" dirty="0"/>
              <a:t>1</a:t>
            </a:r>
          </a:p>
        </p:txBody>
      </p:sp>
      <p:sp>
        <p:nvSpPr>
          <p:cNvPr id="52" name="TextBox 51">
            <a:extLst>
              <a:ext uri="{FF2B5EF4-FFF2-40B4-BE49-F238E27FC236}">
                <a16:creationId xmlns:a16="http://schemas.microsoft.com/office/drawing/2014/main" id="{F67CE0ED-0FEC-4E85-A3C1-E993C14B25DE}"/>
              </a:ext>
            </a:extLst>
          </p:cNvPr>
          <p:cNvSpPr txBox="1"/>
          <p:nvPr/>
        </p:nvSpPr>
        <p:spPr>
          <a:xfrm>
            <a:off x="1529121" y="1662110"/>
            <a:ext cx="34289" cy="253916"/>
          </a:xfrm>
          <a:prstGeom prst="rect">
            <a:avLst/>
          </a:prstGeom>
          <a:noFill/>
        </p:spPr>
        <p:txBody>
          <a:bodyPr wrap="square" rtlCol="0">
            <a:spAutoFit/>
          </a:bodyPr>
          <a:lstStyle/>
          <a:p>
            <a:r>
              <a:rPr lang="en-US" sz="1050" dirty="0"/>
              <a:t>1</a:t>
            </a:r>
          </a:p>
        </p:txBody>
      </p:sp>
      <p:sp>
        <p:nvSpPr>
          <p:cNvPr id="53" name="TextBox 52">
            <a:extLst>
              <a:ext uri="{FF2B5EF4-FFF2-40B4-BE49-F238E27FC236}">
                <a16:creationId xmlns:a16="http://schemas.microsoft.com/office/drawing/2014/main" id="{EC5EA488-C06C-4A0C-9A8F-CE3CE4AD5A29}"/>
              </a:ext>
            </a:extLst>
          </p:cNvPr>
          <p:cNvSpPr txBox="1"/>
          <p:nvPr/>
        </p:nvSpPr>
        <p:spPr>
          <a:xfrm>
            <a:off x="6430589" y="884107"/>
            <a:ext cx="34289" cy="253916"/>
          </a:xfrm>
          <a:prstGeom prst="rect">
            <a:avLst/>
          </a:prstGeom>
          <a:noFill/>
        </p:spPr>
        <p:txBody>
          <a:bodyPr wrap="square" rtlCol="0">
            <a:spAutoFit/>
          </a:bodyPr>
          <a:lstStyle/>
          <a:p>
            <a:r>
              <a:rPr lang="en-US" sz="1050" dirty="0"/>
              <a:t>1</a:t>
            </a:r>
          </a:p>
        </p:txBody>
      </p:sp>
      <p:sp>
        <p:nvSpPr>
          <p:cNvPr id="54" name="TextBox 53">
            <a:extLst>
              <a:ext uri="{FF2B5EF4-FFF2-40B4-BE49-F238E27FC236}">
                <a16:creationId xmlns:a16="http://schemas.microsoft.com/office/drawing/2014/main" id="{223B8AF3-BB3E-4479-B14E-536889CFDD2E}"/>
              </a:ext>
            </a:extLst>
          </p:cNvPr>
          <p:cNvSpPr txBox="1"/>
          <p:nvPr/>
        </p:nvSpPr>
        <p:spPr>
          <a:xfrm>
            <a:off x="1137811" y="2429475"/>
            <a:ext cx="34787" cy="253916"/>
          </a:xfrm>
          <a:prstGeom prst="rect">
            <a:avLst/>
          </a:prstGeom>
          <a:noFill/>
        </p:spPr>
        <p:txBody>
          <a:bodyPr wrap="square" rtlCol="0">
            <a:spAutoFit/>
          </a:bodyPr>
          <a:lstStyle/>
          <a:p>
            <a:r>
              <a:rPr lang="en-US" sz="1050" dirty="0"/>
              <a:t>2</a:t>
            </a:r>
          </a:p>
        </p:txBody>
      </p:sp>
      <p:sp>
        <p:nvSpPr>
          <p:cNvPr id="55" name="TextBox 54">
            <a:extLst>
              <a:ext uri="{FF2B5EF4-FFF2-40B4-BE49-F238E27FC236}">
                <a16:creationId xmlns:a16="http://schemas.microsoft.com/office/drawing/2014/main" id="{C16C5A61-1F53-46B6-8724-E7BC24124957}"/>
              </a:ext>
            </a:extLst>
          </p:cNvPr>
          <p:cNvSpPr txBox="1"/>
          <p:nvPr/>
        </p:nvSpPr>
        <p:spPr>
          <a:xfrm>
            <a:off x="6792355" y="891669"/>
            <a:ext cx="34787" cy="253916"/>
          </a:xfrm>
          <a:prstGeom prst="rect">
            <a:avLst/>
          </a:prstGeom>
          <a:noFill/>
        </p:spPr>
        <p:txBody>
          <a:bodyPr wrap="square" rtlCol="0">
            <a:spAutoFit/>
          </a:bodyPr>
          <a:lstStyle/>
          <a:p>
            <a:r>
              <a:rPr lang="en-US" sz="1050" dirty="0"/>
              <a:t>2</a:t>
            </a:r>
          </a:p>
        </p:txBody>
      </p:sp>
      <p:sp>
        <p:nvSpPr>
          <p:cNvPr id="56" name="TextBox 55">
            <a:extLst>
              <a:ext uri="{FF2B5EF4-FFF2-40B4-BE49-F238E27FC236}">
                <a16:creationId xmlns:a16="http://schemas.microsoft.com/office/drawing/2014/main" id="{BC269102-E1A7-47EA-9B95-DAA5A87424C9}"/>
              </a:ext>
            </a:extLst>
          </p:cNvPr>
          <p:cNvSpPr txBox="1"/>
          <p:nvPr/>
        </p:nvSpPr>
        <p:spPr>
          <a:xfrm>
            <a:off x="6017056" y="1650912"/>
            <a:ext cx="34787" cy="253916"/>
          </a:xfrm>
          <a:prstGeom prst="rect">
            <a:avLst/>
          </a:prstGeom>
          <a:noFill/>
        </p:spPr>
        <p:txBody>
          <a:bodyPr wrap="square" rtlCol="0">
            <a:spAutoFit/>
          </a:bodyPr>
          <a:lstStyle/>
          <a:p>
            <a:r>
              <a:rPr lang="en-US" sz="1050" dirty="0"/>
              <a:t>2</a:t>
            </a:r>
          </a:p>
        </p:txBody>
      </p:sp>
      <p:sp>
        <p:nvSpPr>
          <p:cNvPr id="57" name="TextBox 56">
            <a:extLst>
              <a:ext uri="{FF2B5EF4-FFF2-40B4-BE49-F238E27FC236}">
                <a16:creationId xmlns:a16="http://schemas.microsoft.com/office/drawing/2014/main" id="{55C9C2A7-57AC-4E75-BF6A-3E7DF312F1CF}"/>
              </a:ext>
            </a:extLst>
          </p:cNvPr>
          <p:cNvSpPr txBox="1"/>
          <p:nvPr/>
        </p:nvSpPr>
        <p:spPr>
          <a:xfrm>
            <a:off x="2247269" y="1663382"/>
            <a:ext cx="60509" cy="253916"/>
          </a:xfrm>
          <a:prstGeom prst="rect">
            <a:avLst/>
          </a:prstGeom>
          <a:noFill/>
        </p:spPr>
        <p:txBody>
          <a:bodyPr wrap="square" rtlCol="0">
            <a:spAutoFit/>
          </a:bodyPr>
          <a:lstStyle/>
          <a:p>
            <a:r>
              <a:rPr lang="en-US" sz="1050" dirty="0"/>
              <a:t>3</a:t>
            </a:r>
          </a:p>
        </p:txBody>
      </p:sp>
      <p:sp>
        <p:nvSpPr>
          <p:cNvPr id="58" name="TextBox 57">
            <a:extLst>
              <a:ext uri="{FF2B5EF4-FFF2-40B4-BE49-F238E27FC236}">
                <a16:creationId xmlns:a16="http://schemas.microsoft.com/office/drawing/2014/main" id="{069CD4FD-3FD4-42FF-9228-CEFC0BE9F826}"/>
              </a:ext>
            </a:extLst>
          </p:cNvPr>
          <p:cNvSpPr txBox="1"/>
          <p:nvPr/>
        </p:nvSpPr>
        <p:spPr>
          <a:xfrm>
            <a:off x="7094111" y="890265"/>
            <a:ext cx="60509" cy="253916"/>
          </a:xfrm>
          <a:prstGeom prst="rect">
            <a:avLst/>
          </a:prstGeom>
          <a:noFill/>
        </p:spPr>
        <p:txBody>
          <a:bodyPr wrap="square" rtlCol="0">
            <a:spAutoFit/>
          </a:bodyPr>
          <a:lstStyle/>
          <a:p>
            <a:r>
              <a:rPr lang="en-US" sz="1050" dirty="0"/>
              <a:t>3</a:t>
            </a:r>
          </a:p>
        </p:txBody>
      </p:sp>
      <p:sp>
        <p:nvSpPr>
          <p:cNvPr id="59" name="TextBox 58">
            <a:extLst>
              <a:ext uri="{FF2B5EF4-FFF2-40B4-BE49-F238E27FC236}">
                <a16:creationId xmlns:a16="http://schemas.microsoft.com/office/drawing/2014/main" id="{240DF707-2FDE-4911-B9B5-3847DCDC9987}"/>
              </a:ext>
            </a:extLst>
          </p:cNvPr>
          <p:cNvSpPr txBox="1"/>
          <p:nvPr/>
        </p:nvSpPr>
        <p:spPr>
          <a:xfrm>
            <a:off x="6004195" y="1994216"/>
            <a:ext cx="60509" cy="253916"/>
          </a:xfrm>
          <a:prstGeom prst="rect">
            <a:avLst/>
          </a:prstGeom>
          <a:noFill/>
        </p:spPr>
        <p:txBody>
          <a:bodyPr wrap="square" rtlCol="0">
            <a:spAutoFit/>
          </a:bodyPr>
          <a:lstStyle/>
          <a:p>
            <a:r>
              <a:rPr lang="en-US" sz="1050" dirty="0"/>
              <a:t>3</a:t>
            </a:r>
          </a:p>
        </p:txBody>
      </p:sp>
      <p:sp>
        <p:nvSpPr>
          <p:cNvPr id="61" name="TextBox 60">
            <a:extLst>
              <a:ext uri="{FF2B5EF4-FFF2-40B4-BE49-F238E27FC236}">
                <a16:creationId xmlns:a16="http://schemas.microsoft.com/office/drawing/2014/main" id="{2BBC3029-5C60-4E09-BC9C-4429277092BA}"/>
              </a:ext>
            </a:extLst>
          </p:cNvPr>
          <p:cNvSpPr txBox="1"/>
          <p:nvPr/>
        </p:nvSpPr>
        <p:spPr>
          <a:xfrm>
            <a:off x="5965814" y="977224"/>
            <a:ext cx="685800" cy="253916"/>
          </a:xfrm>
          <a:prstGeom prst="rect">
            <a:avLst/>
          </a:prstGeom>
          <a:noFill/>
        </p:spPr>
        <p:txBody>
          <a:bodyPr wrap="square" rtlCol="0">
            <a:spAutoFit/>
          </a:bodyPr>
          <a:lstStyle/>
          <a:p>
            <a:r>
              <a:rPr lang="en-US" sz="1050" dirty="0"/>
              <a:t>0</a:t>
            </a:r>
          </a:p>
        </p:txBody>
      </p:sp>
      <p:sp>
        <p:nvSpPr>
          <p:cNvPr id="62" name="TextBox 61">
            <a:extLst>
              <a:ext uri="{FF2B5EF4-FFF2-40B4-BE49-F238E27FC236}">
                <a16:creationId xmlns:a16="http://schemas.microsoft.com/office/drawing/2014/main" id="{02ED76B1-2B49-40FD-9696-D02450FF561B}"/>
              </a:ext>
            </a:extLst>
          </p:cNvPr>
          <p:cNvSpPr txBox="1"/>
          <p:nvPr/>
        </p:nvSpPr>
        <p:spPr>
          <a:xfrm>
            <a:off x="1123630" y="3136922"/>
            <a:ext cx="34289" cy="253916"/>
          </a:xfrm>
          <a:prstGeom prst="rect">
            <a:avLst/>
          </a:prstGeom>
          <a:noFill/>
        </p:spPr>
        <p:txBody>
          <a:bodyPr wrap="square" rtlCol="0">
            <a:spAutoFit/>
          </a:bodyPr>
          <a:lstStyle/>
          <a:p>
            <a:r>
              <a:rPr lang="en-US" sz="1050" dirty="0"/>
              <a:t>4</a:t>
            </a:r>
          </a:p>
        </p:txBody>
      </p:sp>
      <p:sp>
        <p:nvSpPr>
          <p:cNvPr id="63" name="TextBox 62">
            <a:extLst>
              <a:ext uri="{FF2B5EF4-FFF2-40B4-BE49-F238E27FC236}">
                <a16:creationId xmlns:a16="http://schemas.microsoft.com/office/drawing/2014/main" id="{1E6C12A4-516B-43C3-B8D0-569E0AE9BBCE}"/>
              </a:ext>
            </a:extLst>
          </p:cNvPr>
          <p:cNvSpPr txBox="1"/>
          <p:nvPr/>
        </p:nvSpPr>
        <p:spPr>
          <a:xfrm>
            <a:off x="6017304" y="2334460"/>
            <a:ext cx="34289" cy="253916"/>
          </a:xfrm>
          <a:prstGeom prst="rect">
            <a:avLst/>
          </a:prstGeom>
          <a:noFill/>
        </p:spPr>
        <p:txBody>
          <a:bodyPr wrap="square" rtlCol="0">
            <a:spAutoFit/>
          </a:bodyPr>
          <a:lstStyle/>
          <a:p>
            <a:r>
              <a:rPr lang="en-US" sz="1050" dirty="0"/>
              <a:t>4</a:t>
            </a:r>
          </a:p>
        </p:txBody>
      </p:sp>
      <p:sp>
        <p:nvSpPr>
          <p:cNvPr id="64" name="TextBox 63">
            <a:extLst>
              <a:ext uri="{FF2B5EF4-FFF2-40B4-BE49-F238E27FC236}">
                <a16:creationId xmlns:a16="http://schemas.microsoft.com/office/drawing/2014/main" id="{C2240F1E-F357-4027-B446-333C50F120FA}"/>
              </a:ext>
            </a:extLst>
          </p:cNvPr>
          <p:cNvSpPr txBox="1"/>
          <p:nvPr/>
        </p:nvSpPr>
        <p:spPr>
          <a:xfrm>
            <a:off x="7418676" y="888861"/>
            <a:ext cx="34289" cy="253916"/>
          </a:xfrm>
          <a:prstGeom prst="rect">
            <a:avLst/>
          </a:prstGeom>
          <a:noFill/>
        </p:spPr>
        <p:txBody>
          <a:bodyPr wrap="square" rtlCol="0">
            <a:spAutoFit/>
          </a:bodyPr>
          <a:lstStyle/>
          <a:p>
            <a:r>
              <a:rPr lang="en-US" sz="1050" dirty="0"/>
              <a:t>4</a:t>
            </a:r>
          </a:p>
        </p:txBody>
      </p:sp>
      <p:sp>
        <p:nvSpPr>
          <p:cNvPr id="67" name="TextBox 66">
            <a:extLst>
              <a:ext uri="{FF2B5EF4-FFF2-40B4-BE49-F238E27FC236}">
                <a16:creationId xmlns:a16="http://schemas.microsoft.com/office/drawing/2014/main" id="{1403F6F7-1298-486D-95F8-986881A2C495}"/>
              </a:ext>
            </a:extLst>
          </p:cNvPr>
          <p:cNvSpPr txBox="1"/>
          <p:nvPr/>
        </p:nvSpPr>
        <p:spPr>
          <a:xfrm>
            <a:off x="6023028" y="2644712"/>
            <a:ext cx="47947" cy="253916"/>
          </a:xfrm>
          <a:prstGeom prst="rect">
            <a:avLst/>
          </a:prstGeom>
          <a:noFill/>
        </p:spPr>
        <p:txBody>
          <a:bodyPr wrap="square" rtlCol="0">
            <a:spAutoFit/>
          </a:bodyPr>
          <a:lstStyle/>
          <a:p>
            <a:r>
              <a:rPr lang="en-US" sz="1050" dirty="0"/>
              <a:t>5</a:t>
            </a:r>
          </a:p>
        </p:txBody>
      </p:sp>
      <p:sp>
        <p:nvSpPr>
          <p:cNvPr id="68" name="TextBox 67">
            <a:extLst>
              <a:ext uri="{FF2B5EF4-FFF2-40B4-BE49-F238E27FC236}">
                <a16:creationId xmlns:a16="http://schemas.microsoft.com/office/drawing/2014/main" id="{6090F1D7-BA0B-41AF-A918-1B4895BC77A8}"/>
              </a:ext>
            </a:extLst>
          </p:cNvPr>
          <p:cNvSpPr txBox="1"/>
          <p:nvPr/>
        </p:nvSpPr>
        <p:spPr>
          <a:xfrm>
            <a:off x="7778162" y="891733"/>
            <a:ext cx="47947" cy="253916"/>
          </a:xfrm>
          <a:prstGeom prst="rect">
            <a:avLst/>
          </a:prstGeom>
          <a:noFill/>
        </p:spPr>
        <p:txBody>
          <a:bodyPr wrap="square" rtlCol="0">
            <a:spAutoFit/>
          </a:bodyPr>
          <a:lstStyle/>
          <a:p>
            <a:r>
              <a:rPr lang="en-US" sz="1050" dirty="0"/>
              <a:t>5</a:t>
            </a:r>
          </a:p>
        </p:txBody>
      </p:sp>
      <p:sp>
        <p:nvSpPr>
          <p:cNvPr id="69" name="TextBox 68">
            <a:extLst>
              <a:ext uri="{FF2B5EF4-FFF2-40B4-BE49-F238E27FC236}">
                <a16:creationId xmlns:a16="http://schemas.microsoft.com/office/drawing/2014/main" id="{BB2FAE68-8008-4BA1-956E-331E380EFC06}"/>
              </a:ext>
            </a:extLst>
          </p:cNvPr>
          <p:cNvSpPr txBox="1"/>
          <p:nvPr/>
        </p:nvSpPr>
        <p:spPr>
          <a:xfrm>
            <a:off x="6019541" y="2958091"/>
            <a:ext cx="34289" cy="253916"/>
          </a:xfrm>
          <a:prstGeom prst="rect">
            <a:avLst/>
          </a:prstGeom>
          <a:noFill/>
        </p:spPr>
        <p:txBody>
          <a:bodyPr wrap="square" rtlCol="0">
            <a:spAutoFit/>
          </a:bodyPr>
          <a:lstStyle/>
          <a:p>
            <a:r>
              <a:rPr lang="en-US" sz="1050" dirty="0"/>
              <a:t>6</a:t>
            </a:r>
          </a:p>
        </p:txBody>
      </p:sp>
      <p:sp>
        <p:nvSpPr>
          <p:cNvPr id="70" name="TextBox 69">
            <a:extLst>
              <a:ext uri="{FF2B5EF4-FFF2-40B4-BE49-F238E27FC236}">
                <a16:creationId xmlns:a16="http://schemas.microsoft.com/office/drawing/2014/main" id="{659739BC-ED9B-40F7-A277-D9CC37672107}"/>
              </a:ext>
            </a:extLst>
          </p:cNvPr>
          <p:cNvSpPr txBox="1"/>
          <p:nvPr/>
        </p:nvSpPr>
        <p:spPr>
          <a:xfrm>
            <a:off x="8124527" y="895010"/>
            <a:ext cx="34289" cy="253916"/>
          </a:xfrm>
          <a:prstGeom prst="rect">
            <a:avLst/>
          </a:prstGeom>
          <a:noFill/>
        </p:spPr>
        <p:txBody>
          <a:bodyPr wrap="square" rtlCol="0">
            <a:spAutoFit/>
          </a:bodyPr>
          <a:lstStyle/>
          <a:p>
            <a:r>
              <a:rPr lang="en-US" sz="1050" dirty="0"/>
              <a:t>6</a:t>
            </a:r>
          </a:p>
        </p:txBody>
      </p:sp>
      <p:sp>
        <p:nvSpPr>
          <p:cNvPr id="71" name="TextBox 70">
            <a:extLst>
              <a:ext uri="{FF2B5EF4-FFF2-40B4-BE49-F238E27FC236}">
                <a16:creationId xmlns:a16="http://schemas.microsoft.com/office/drawing/2014/main" id="{EB930A61-46F5-43B3-BB4E-8625D209CDC5}"/>
              </a:ext>
            </a:extLst>
          </p:cNvPr>
          <p:cNvSpPr txBox="1"/>
          <p:nvPr/>
        </p:nvSpPr>
        <p:spPr>
          <a:xfrm>
            <a:off x="6003180" y="3313197"/>
            <a:ext cx="53353" cy="253916"/>
          </a:xfrm>
          <a:prstGeom prst="rect">
            <a:avLst/>
          </a:prstGeom>
          <a:noFill/>
        </p:spPr>
        <p:txBody>
          <a:bodyPr wrap="square" rtlCol="0">
            <a:spAutoFit/>
          </a:bodyPr>
          <a:lstStyle/>
          <a:p>
            <a:r>
              <a:rPr lang="en-US" sz="1050" dirty="0"/>
              <a:t>7</a:t>
            </a:r>
          </a:p>
        </p:txBody>
      </p:sp>
      <p:sp>
        <p:nvSpPr>
          <p:cNvPr id="72" name="TextBox 71">
            <a:extLst>
              <a:ext uri="{FF2B5EF4-FFF2-40B4-BE49-F238E27FC236}">
                <a16:creationId xmlns:a16="http://schemas.microsoft.com/office/drawing/2014/main" id="{1D11967E-B392-4751-991E-B9A123B6B116}"/>
              </a:ext>
            </a:extLst>
          </p:cNvPr>
          <p:cNvSpPr txBox="1"/>
          <p:nvPr/>
        </p:nvSpPr>
        <p:spPr>
          <a:xfrm>
            <a:off x="8490904" y="903545"/>
            <a:ext cx="53353" cy="253916"/>
          </a:xfrm>
          <a:prstGeom prst="rect">
            <a:avLst/>
          </a:prstGeom>
          <a:noFill/>
        </p:spPr>
        <p:txBody>
          <a:bodyPr wrap="square" rtlCol="0">
            <a:spAutoFit/>
          </a:bodyPr>
          <a:lstStyle/>
          <a:p>
            <a:r>
              <a:rPr lang="en-US" sz="1050" dirty="0"/>
              <a:t>7</a:t>
            </a:r>
          </a:p>
        </p:txBody>
      </p:sp>
      <p:sp>
        <p:nvSpPr>
          <p:cNvPr id="73" name="TextBox 72">
            <a:extLst>
              <a:ext uri="{FF2B5EF4-FFF2-40B4-BE49-F238E27FC236}">
                <a16:creationId xmlns:a16="http://schemas.microsoft.com/office/drawing/2014/main" id="{F0EB27A7-72AE-4BD4-AD6D-AFB0FDFB02C7}"/>
              </a:ext>
            </a:extLst>
          </p:cNvPr>
          <p:cNvSpPr txBox="1"/>
          <p:nvPr/>
        </p:nvSpPr>
        <p:spPr>
          <a:xfrm>
            <a:off x="6023028" y="3590196"/>
            <a:ext cx="34289" cy="253916"/>
          </a:xfrm>
          <a:prstGeom prst="rect">
            <a:avLst/>
          </a:prstGeom>
          <a:noFill/>
        </p:spPr>
        <p:txBody>
          <a:bodyPr wrap="square" rtlCol="0">
            <a:spAutoFit/>
          </a:bodyPr>
          <a:lstStyle/>
          <a:p>
            <a:r>
              <a:rPr lang="en-US" sz="1050" dirty="0"/>
              <a:t>8</a:t>
            </a:r>
          </a:p>
        </p:txBody>
      </p:sp>
      <p:sp>
        <p:nvSpPr>
          <p:cNvPr id="74" name="TextBox 73">
            <a:extLst>
              <a:ext uri="{FF2B5EF4-FFF2-40B4-BE49-F238E27FC236}">
                <a16:creationId xmlns:a16="http://schemas.microsoft.com/office/drawing/2014/main" id="{08ABC558-36F3-4234-AF74-3470675C82B7}"/>
              </a:ext>
            </a:extLst>
          </p:cNvPr>
          <p:cNvSpPr txBox="1"/>
          <p:nvPr/>
        </p:nvSpPr>
        <p:spPr>
          <a:xfrm>
            <a:off x="8786266" y="903545"/>
            <a:ext cx="34289" cy="253916"/>
          </a:xfrm>
          <a:prstGeom prst="rect">
            <a:avLst/>
          </a:prstGeom>
          <a:noFill/>
        </p:spPr>
        <p:txBody>
          <a:bodyPr wrap="square" rtlCol="0">
            <a:spAutoFit/>
          </a:bodyPr>
          <a:lstStyle/>
          <a:p>
            <a:r>
              <a:rPr lang="en-US" sz="1050" dirty="0"/>
              <a:t>8</a:t>
            </a:r>
          </a:p>
        </p:txBody>
      </p:sp>
      <p:sp>
        <p:nvSpPr>
          <p:cNvPr id="81" name="TextBox 80">
            <a:extLst>
              <a:ext uri="{FF2B5EF4-FFF2-40B4-BE49-F238E27FC236}">
                <a16:creationId xmlns:a16="http://schemas.microsoft.com/office/drawing/2014/main" id="{421DB340-E64F-4666-AA8F-CD1B72FFBD53}"/>
              </a:ext>
            </a:extLst>
          </p:cNvPr>
          <p:cNvSpPr txBox="1"/>
          <p:nvPr/>
        </p:nvSpPr>
        <p:spPr>
          <a:xfrm>
            <a:off x="2089685" y="2144488"/>
            <a:ext cx="343398" cy="784830"/>
          </a:xfrm>
          <a:prstGeom prst="rect">
            <a:avLst/>
          </a:prstGeom>
          <a:noFill/>
        </p:spPr>
        <p:txBody>
          <a:bodyPr wrap="square" rtlCol="0">
            <a:spAutoFit/>
          </a:bodyPr>
          <a:lstStyle/>
          <a:p>
            <a:r>
              <a:rPr lang="en-US" sz="4500" dirty="0">
                <a:solidFill>
                  <a:srgbClr val="FF0000"/>
                </a:solidFill>
              </a:rPr>
              <a:t>.</a:t>
            </a:r>
          </a:p>
        </p:txBody>
      </p:sp>
      <p:sp>
        <p:nvSpPr>
          <p:cNvPr id="87" name="TextBox 86">
            <a:extLst>
              <a:ext uri="{FF2B5EF4-FFF2-40B4-BE49-F238E27FC236}">
                <a16:creationId xmlns:a16="http://schemas.microsoft.com/office/drawing/2014/main" id="{0A0D0585-F168-4DC2-8A5A-EA4969300E51}"/>
              </a:ext>
            </a:extLst>
          </p:cNvPr>
          <p:cNvSpPr txBox="1"/>
          <p:nvPr/>
        </p:nvSpPr>
        <p:spPr>
          <a:xfrm>
            <a:off x="1944378" y="1241590"/>
            <a:ext cx="514866" cy="253916"/>
          </a:xfrm>
          <a:prstGeom prst="rect">
            <a:avLst/>
          </a:prstGeom>
          <a:noFill/>
        </p:spPr>
        <p:txBody>
          <a:bodyPr wrap="square" rtlCol="0">
            <a:spAutoFit/>
          </a:bodyPr>
          <a:lstStyle/>
          <a:p>
            <a:r>
              <a:rPr lang="en-US" sz="1050" dirty="0"/>
              <a:t>2.75</a:t>
            </a:r>
          </a:p>
        </p:txBody>
      </p:sp>
      <p:sp>
        <p:nvSpPr>
          <p:cNvPr id="90" name="TextBox 89">
            <a:extLst>
              <a:ext uri="{FF2B5EF4-FFF2-40B4-BE49-F238E27FC236}">
                <a16:creationId xmlns:a16="http://schemas.microsoft.com/office/drawing/2014/main" id="{8BCB73BC-8C88-4003-A96C-F77C1856759B}"/>
              </a:ext>
            </a:extLst>
          </p:cNvPr>
          <p:cNvSpPr txBox="1"/>
          <p:nvPr/>
        </p:nvSpPr>
        <p:spPr>
          <a:xfrm>
            <a:off x="536840" y="2117771"/>
            <a:ext cx="536336" cy="253916"/>
          </a:xfrm>
          <a:prstGeom prst="rect">
            <a:avLst/>
          </a:prstGeom>
          <a:noFill/>
        </p:spPr>
        <p:txBody>
          <a:bodyPr wrap="square" rtlCol="0">
            <a:spAutoFit/>
          </a:bodyPr>
          <a:lstStyle/>
          <a:p>
            <a:r>
              <a:rPr lang="en-US" sz="1050" dirty="0"/>
              <a:t>2.25</a:t>
            </a:r>
          </a:p>
        </p:txBody>
      </p:sp>
      <p:sp>
        <p:nvSpPr>
          <p:cNvPr id="92" name="TextBox 91">
            <a:extLst>
              <a:ext uri="{FF2B5EF4-FFF2-40B4-BE49-F238E27FC236}">
                <a16:creationId xmlns:a16="http://schemas.microsoft.com/office/drawing/2014/main" id="{78C382DF-7D92-456A-954E-347C5B336BDB}"/>
              </a:ext>
            </a:extLst>
          </p:cNvPr>
          <p:cNvSpPr txBox="1"/>
          <p:nvPr/>
        </p:nvSpPr>
        <p:spPr>
          <a:xfrm>
            <a:off x="1253342" y="3328436"/>
            <a:ext cx="1359532" cy="415498"/>
          </a:xfrm>
          <a:prstGeom prst="rect">
            <a:avLst/>
          </a:prstGeom>
          <a:noFill/>
        </p:spPr>
        <p:txBody>
          <a:bodyPr wrap="square" rtlCol="0">
            <a:spAutoFit/>
          </a:bodyPr>
          <a:lstStyle/>
          <a:p>
            <a:r>
              <a:rPr lang="en-US" sz="1050" b="1" dirty="0"/>
              <a:t>     4x4</a:t>
            </a:r>
          </a:p>
          <a:p>
            <a:r>
              <a:rPr lang="en-US" sz="1050" b="1" dirty="0"/>
              <a:t>Source Image</a:t>
            </a:r>
          </a:p>
        </p:txBody>
      </p:sp>
      <p:sp>
        <p:nvSpPr>
          <p:cNvPr id="93" name="TextBox 92">
            <a:extLst>
              <a:ext uri="{FF2B5EF4-FFF2-40B4-BE49-F238E27FC236}">
                <a16:creationId xmlns:a16="http://schemas.microsoft.com/office/drawing/2014/main" id="{75ED797D-0842-4165-A773-93AC0E5C14DC}"/>
              </a:ext>
            </a:extLst>
          </p:cNvPr>
          <p:cNvSpPr txBox="1"/>
          <p:nvPr/>
        </p:nvSpPr>
        <p:spPr>
          <a:xfrm>
            <a:off x="4765784" y="1391630"/>
            <a:ext cx="34289" cy="253916"/>
          </a:xfrm>
          <a:prstGeom prst="rect">
            <a:avLst/>
          </a:prstGeom>
          <a:noFill/>
        </p:spPr>
        <p:txBody>
          <a:bodyPr wrap="square" rtlCol="0">
            <a:spAutoFit/>
          </a:bodyPr>
          <a:lstStyle/>
          <a:p>
            <a:r>
              <a:rPr lang="en-US" sz="1050" dirty="0"/>
              <a:t>8</a:t>
            </a:r>
          </a:p>
        </p:txBody>
      </p:sp>
      <p:sp>
        <p:nvSpPr>
          <p:cNvPr id="95" name="TextBox 94">
            <a:extLst>
              <a:ext uri="{FF2B5EF4-FFF2-40B4-BE49-F238E27FC236}">
                <a16:creationId xmlns:a16="http://schemas.microsoft.com/office/drawing/2014/main" id="{ECB0B943-2C9A-481B-A8D5-03526BC72817}"/>
              </a:ext>
            </a:extLst>
          </p:cNvPr>
          <p:cNvSpPr txBox="1"/>
          <p:nvPr/>
        </p:nvSpPr>
        <p:spPr>
          <a:xfrm>
            <a:off x="7083236" y="3867195"/>
            <a:ext cx="1916209" cy="415498"/>
          </a:xfrm>
          <a:prstGeom prst="rect">
            <a:avLst/>
          </a:prstGeom>
          <a:noFill/>
        </p:spPr>
        <p:txBody>
          <a:bodyPr wrap="square" rtlCol="0">
            <a:spAutoFit/>
          </a:bodyPr>
          <a:lstStyle/>
          <a:p>
            <a:r>
              <a:rPr lang="en-US" sz="1050" b="1" dirty="0"/>
              <a:t>     8x8</a:t>
            </a:r>
          </a:p>
          <a:p>
            <a:r>
              <a:rPr lang="en-US" sz="1050" b="1" dirty="0"/>
              <a:t>Destination Image</a:t>
            </a:r>
          </a:p>
        </p:txBody>
      </p:sp>
      <p:cxnSp>
        <p:nvCxnSpPr>
          <p:cNvPr id="97" name="Straight Arrow Connector 96">
            <a:extLst>
              <a:ext uri="{FF2B5EF4-FFF2-40B4-BE49-F238E27FC236}">
                <a16:creationId xmlns:a16="http://schemas.microsoft.com/office/drawing/2014/main" id="{5F7EA974-6A80-4990-A47E-A426E692D0F3}"/>
              </a:ext>
            </a:extLst>
          </p:cNvPr>
          <p:cNvCxnSpPr>
            <a:cxnSpLocks/>
            <a:stCxn id="87" idx="2"/>
          </p:cNvCxnSpPr>
          <p:nvPr/>
        </p:nvCxnSpPr>
        <p:spPr>
          <a:xfrm>
            <a:off x="2201811" y="1518589"/>
            <a:ext cx="0" cy="1095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834386A-7E82-4AB5-A28B-9CF4078FE82D}"/>
              </a:ext>
            </a:extLst>
          </p:cNvPr>
          <p:cNvCxnSpPr>
            <a:cxnSpLocks/>
          </p:cNvCxnSpPr>
          <p:nvPr/>
        </p:nvCxnSpPr>
        <p:spPr>
          <a:xfrm>
            <a:off x="1102385" y="2712331"/>
            <a:ext cx="9873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9CE072F-00B8-4993-8DEF-B5A887A080F0}"/>
              </a:ext>
            </a:extLst>
          </p:cNvPr>
          <p:cNvSpPr txBox="1"/>
          <p:nvPr/>
        </p:nvSpPr>
        <p:spPr>
          <a:xfrm>
            <a:off x="7861673" y="705729"/>
            <a:ext cx="391397" cy="253916"/>
          </a:xfrm>
          <a:prstGeom prst="rect">
            <a:avLst/>
          </a:prstGeom>
          <a:noFill/>
        </p:spPr>
        <p:txBody>
          <a:bodyPr wrap="square" rtlCol="0">
            <a:spAutoFit/>
          </a:bodyPr>
          <a:lstStyle/>
          <a:p>
            <a:r>
              <a:rPr lang="en-US" sz="1050" b="1" dirty="0"/>
              <a:t>5.5</a:t>
            </a:r>
          </a:p>
        </p:txBody>
      </p:sp>
      <p:cxnSp>
        <p:nvCxnSpPr>
          <p:cNvPr id="117" name="Straight Arrow Connector 116">
            <a:extLst>
              <a:ext uri="{FF2B5EF4-FFF2-40B4-BE49-F238E27FC236}">
                <a16:creationId xmlns:a16="http://schemas.microsoft.com/office/drawing/2014/main" id="{ADFF04E6-6ADA-4A1E-A00E-D18E91A0AE18}"/>
              </a:ext>
            </a:extLst>
          </p:cNvPr>
          <p:cNvCxnSpPr>
            <a:cxnSpLocks/>
            <a:stCxn id="115" idx="2"/>
          </p:cNvCxnSpPr>
          <p:nvPr/>
        </p:nvCxnSpPr>
        <p:spPr>
          <a:xfrm flipH="1">
            <a:off x="8042334" y="982728"/>
            <a:ext cx="15038" cy="163116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FF9241F-027D-48EB-8E9A-21EBEEDBEFA7}"/>
              </a:ext>
            </a:extLst>
          </p:cNvPr>
          <p:cNvSpPr txBox="1"/>
          <p:nvPr/>
        </p:nvSpPr>
        <p:spPr>
          <a:xfrm flipH="1">
            <a:off x="5532618" y="2531916"/>
            <a:ext cx="417444" cy="253916"/>
          </a:xfrm>
          <a:prstGeom prst="rect">
            <a:avLst/>
          </a:prstGeom>
          <a:noFill/>
        </p:spPr>
        <p:txBody>
          <a:bodyPr wrap="square" rtlCol="0">
            <a:spAutoFit/>
          </a:bodyPr>
          <a:lstStyle/>
          <a:p>
            <a:r>
              <a:rPr lang="en-US" sz="1050" b="1" dirty="0"/>
              <a:t>4.5</a:t>
            </a:r>
          </a:p>
        </p:txBody>
      </p:sp>
      <p:cxnSp>
        <p:nvCxnSpPr>
          <p:cNvPr id="124" name="Straight Arrow Connector 123">
            <a:extLst>
              <a:ext uri="{FF2B5EF4-FFF2-40B4-BE49-F238E27FC236}">
                <a16:creationId xmlns:a16="http://schemas.microsoft.com/office/drawing/2014/main" id="{82CDAABD-20B2-4FA8-82B4-99117D5B13D8}"/>
              </a:ext>
            </a:extLst>
          </p:cNvPr>
          <p:cNvCxnSpPr>
            <a:cxnSpLocks/>
          </p:cNvCxnSpPr>
          <p:nvPr/>
        </p:nvCxnSpPr>
        <p:spPr>
          <a:xfrm>
            <a:off x="5938512" y="2661491"/>
            <a:ext cx="1997855" cy="332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24D31A6C-C6CD-46E4-8EA0-355C8EC0A2DC}"/>
              </a:ext>
            </a:extLst>
          </p:cNvPr>
          <p:cNvSpPr txBox="1"/>
          <p:nvPr/>
        </p:nvSpPr>
        <p:spPr>
          <a:xfrm>
            <a:off x="7976382" y="2260256"/>
            <a:ext cx="209705" cy="646331"/>
          </a:xfrm>
          <a:prstGeom prst="rect">
            <a:avLst/>
          </a:prstGeom>
          <a:noFill/>
        </p:spPr>
        <p:txBody>
          <a:bodyPr wrap="square" rtlCol="0">
            <a:spAutoFit/>
          </a:bodyPr>
          <a:lstStyle/>
          <a:p>
            <a:r>
              <a:rPr lang="en-US" sz="3600" dirty="0"/>
              <a:t>.</a:t>
            </a:r>
          </a:p>
        </p:txBody>
      </p:sp>
    </p:spTree>
    <p:extLst>
      <p:ext uri="{BB962C8B-B14F-4D97-AF65-F5344CB8AC3E}">
        <p14:creationId xmlns:p14="http://schemas.microsoft.com/office/powerpoint/2010/main" val="6168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spcAft>
                <a:spcPts val="600"/>
              </a:spcAft>
              <a:buNone/>
            </a:pPr>
            <a:r>
              <a:rPr lang="en-US" sz="1600" dirty="0"/>
              <a:t>Bilinear interpolation identifies the four nearby pixels in an image and takes the distance-weighted average of these four pixels to determine new value </a:t>
            </a:r>
            <a:endParaRPr lang="en-US" sz="2000" dirty="0"/>
          </a:p>
        </p:txBody>
      </p:sp>
      <p:sp>
        <p:nvSpPr>
          <p:cNvPr id="3" name="Title 2"/>
          <p:cNvSpPr>
            <a:spLocks noGrp="1"/>
          </p:cNvSpPr>
          <p:nvPr>
            <p:ph type="title"/>
          </p:nvPr>
        </p:nvSpPr>
        <p:spPr/>
        <p:txBody>
          <a:bodyPr/>
          <a:lstStyle/>
          <a:p>
            <a:r>
              <a:rPr lang="en-US" dirty="0" smtClean="0"/>
              <a:t>Bilinear interpolation</a:t>
            </a:r>
            <a:endParaRPr lang="en-US" dirty="0"/>
          </a:p>
        </p:txBody>
      </p:sp>
      <p:pic>
        <p:nvPicPr>
          <p:cNvPr id="5" name="Picture 4"/>
          <p:cNvPicPr>
            <a:picLocks noChangeAspect="1"/>
          </p:cNvPicPr>
          <p:nvPr/>
        </p:nvPicPr>
        <p:blipFill>
          <a:blip r:embed="rId2"/>
          <a:stretch>
            <a:fillRect/>
          </a:stretch>
        </p:blipFill>
        <p:spPr>
          <a:xfrm>
            <a:off x="2398411" y="2061696"/>
            <a:ext cx="4785541" cy="2244488"/>
          </a:xfrm>
          <a:prstGeom prst="rect">
            <a:avLst/>
          </a:prstGeom>
          <a:ln>
            <a:solidFill>
              <a:schemeClr val="tx1"/>
            </a:solidFill>
          </a:ln>
        </p:spPr>
      </p:pic>
      <p:sp>
        <p:nvSpPr>
          <p:cNvPr id="6" name="Rectangle 5"/>
          <p:cNvSpPr/>
          <p:nvPr/>
        </p:nvSpPr>
        <p:spPr>
          <a:xfrm>
            <a:off x="1927261" y="4306184"/>
            <a:ext cx="6202355" cy="307777"/>
          </a:xfrm>
          <a:prstGeom prst="rect">
            <a:avLst/>
          </a:prstGeom>
        </p:spPr>
        <p:txBody>
          <a:bodyPr wrap="square">
            <a:spAutoFit/>
          </a:bodyPr>
          <a:lstStyle/>
          <a:p>
            <a:r>
              <a:rPr lang="en-US" dirty="0"/>
              <a:t>𝑃′(𝑥.𝑦)=𝑃(1.1)⋅(1−𝑑)⋅(1−𝑑′)+𝑃(1.2)⋅𝑑⋅(1−𝑑′)+𝑃(2.1)⋅𝑑′⋅(1−𝑑′)+𝑃(2.2)⋅𝑑⋅𝑑′ </a:t>
            </a:r>
          </a:p>
        </p:txBody>
      </p:sp>
    </p:spTree>
    <p:extLst>
      <p:ext uri="{BB962C8B-B14F-4D97-AF65-F5344CB8AC3E}">
        <p14:creationId xmlns:p14="http://schemas.microsoft.com/office/powerpoint/2010/main" val="51271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797488" y="12643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Introduction</a:t>
            </a:r>
            <a:endParaRPr sz="2000" dirty="0"/>
          </a:p>
        </p:txBody>
      </p:sp>
      <p:sp>
        <p:nvSpPr>
          <p:cNvPr id="179" name="Google Shape;179;p31"/>
          <p:cNvSpPr txBox="1">
            <a:spLocks noGrp="1"/>
          </p:cNvSpPr>
          <p:nvPr>
            <p:ph type="subTitle" idx="1"/>
          </p:nvPr>
        </p:nvSpPr>
        <p:spPr>
          <a:xfrm>
            <a:off x="733913" y="2746638"/>
            <a:ext cx="1787400" cy="186692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smtClean="0"/>
              <a:t>Applications</a:t>
            </a:r>
          </a:p>
          <a:p>
            <a:pPr marL="285750" lvl="0" indent="-285750" algn="l" rtl="0">
              <a:spcBef>
                <a:spcPts val="0"/>
              </a:spcBef>
              <a:spcAft>
                <a:spcPts val="0"/>
              </a:spcAft>
              <a:buFont typeface="Arial" panose="020B0604020202020204" pitchFamily="34" charset="0"/>
              <a:buChar char="•"/>
            </a:pPr>
            <a:r>
              <a:rPr lang="en" dirty="0" smtClean="0"/>
              <a:t>Motivation</a:t>
            </a:r>
          </a:p>
          <a:p>
            <a:pPr marL="285750" lvl="0" indent="-285750" algn="l" rtl="0">
              <a:spcBef>
                <a:spcPts val="0"/>
              </a:spcBef>
              <a:spcAft>
                <a:spcPts val="0"/>
              </a:spcAft>
              <a:buFont typeface="Arial" panose="020B0604020202020204" pitchFamily="34" charset="0"/>
              <a:buChar char="•"/>
            </a:pPr>
            <a:r>
              <a:rPr lang="en" dirty="0" smtClean="0"/>
              <a:t>Objective</a:t>
            </a:r>
          </a:p>
          <a:p>
            <a:pPr marL="285750" lvl="0" indent="-285750" algn="l" rtl="0">
              <a:spcBef>
                <a:spcPts val="0"/>
              </a:spcBef>
              <a:spcAft>
                <a:spcPts val="0"/>
              </a:spcAft>
              <a:buFont typeface="Arial" panose="020B0604020202020204" pitchFamily="34" charset="0"/>
              <a:buChar char="•"/>
            </a:pPr>
            <a:r>
              <a:rPr lang="en" dirty="0" smtClean="0"/>
              <a:t>Problem Stat</a:t>
            </a:r>
            <a:r>
              <a:rPr lang="en-US" dirty="0" smtClean="0"/>
              <a:t>e</a:t>
            </a:r>
            <a:r>
              <a:rPr lang="en" dirty="0" smtClean="0"/>
              <a:t>ment and Solution</a:t>
            </a:r>
          </a:p>
          <a:p>
            <a:pPr marL="285750" lvl="0" indent="-285750" algn="l" rtl="0">
              <a:spcBef>
                <a:spcPts val="0"/>
              </a:spcBef>
              <a:spcAft>
                <a:spcPts val="0"/>
              </a:spcAft>
              <a:buFont typeface="Arial" panose="020B0604020202020204" pitchFamily="34" charset="0"/>
              <a:buChar char="•"/>
            </a:pPr>
            <a:r>
              <a:rPr lang="en" dirty="0" smtClean="0"/>
              <a:t>Planning</a:t>
            </a:r>
            <a:endParaRPr dirty="0"/>
          </a:p>
        </p:txBody>
      </p:sp>
      <p:sp>
        <p:nvSpPr>
          <p:cNvPr id="180" name="Google Shape;180;p31"/>
          <p:cNvSpPr txBox="1">
            <a:spLocks noGrp="1"/>
          </p:cNvSpPr>
          <p:nvPr>
            <p:ph type="title" idx="2"/>
          </p:nvPr>
        </p:nvSpPr>
        <p:spPr>
          <a:xfrm>
            <a:off x="2687850" y="1335030"/>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Literature Review</a:t>
            </a:r>
            <a:endParaRPr sz="2000" dirty="0"/>
          </a:p>
        </p:txBody>
      </p:sp>
      <p:sp>
        <p:nvSpPr>
          <p:cNvPr id="182" name="Google Shape;182;p31"/>
          <p:cNvSpPr txBox="1">
            <a:spLocks noGrp="1"/>
          </p:cNvSpPr>
          <p:nvPr>
            <p:ph type="title" idx="4"/>
          </p:nvPr>
        </p:nvSpPr>
        <p:spPr>
          <a:xfrm>
            <a:off x="4659763" y="13291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System </a:t>
            </a:r>
            <a:r>
              <a:rPr lang="en" sz="2000" dirty="0" smtClean="0"/>
              <a:t>Description</a:t>
            </a:r>
            <a:endParaRPr sz="2000" dirty="0"/>
          </a:p>
        </p:txBody>
      </p:sp>
      <p:sp>
        <p:nvSpPr>
          <p:cNvPr id="184" name="Google Shape;184;p31"/>
          <p:cNvSpPr txBox="1">
            <a:spLocks noGrp="1"/>
          </p:cNvSpPr>
          <p:nvPr>
            <p:ph type="title" idx="6"/>
          </p:nvPr>
        </p:nvSpPr>
        <p:spPr>
          <a:xfrm>
            <a:off x="6638825" y="12643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System Implementation</a:t>
            </a:r>
            <a:endParaRPr dirty="0"/>
          </a:p>
        </p:txBody>
      </p:sp>
      <p:sp>
        <p:nvSpPr>
          <p:cNvPr id="185" name="Google Shape;185;p31"/>
          <p:cNvSpPr txBox="1">
            <a:spLocks noGrp="1"/>
          </p:cNvSpPr>
          <p:nvPr>
            <p:ph type="subTitle" idx="7"/>
          </p:nvPr>
        </p:nvSpPr>
        <p:spPr>
          <a:xfrm>
            <a:off x="6622688" y="2746638"/>
            <a:ext cx="192903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smtClean="0"/>
              <a:t>Platform</a:t>
            </a:r>
          </a:p>
          <a:p>
            <a:pPr marL="285750" lvl="0" indent="-285750" algn="l" rtl="0">
              <a:spcBef>
                <a:spcPts val="0"/>
              </a:spcBef>
              <a:spcAft>
                <a:spcPts val="0"/>
              </a:spcAft>
              <a:buFont typeface="Arial" panose="020B0604020202020204" pitchFamily="34" charset="0"/>
              <a:buChar char="•"/>
            </a:pPr>
            <a:r>
              <a:rPr lang="en" dirty="0" smtClean="0"/>
              <a:t>Training Dataset</a:t>
            </a:r>
          </a:p>
          <a:p>
            <a:pPr marL="285750" lvl="0" indent="-285750" algn="l" rtl="0">
              <a:spcBef>
                <a:spcPts val="0"/>
              </a:spcBef>
              <a:spcAft>
                <a:spcPts val="0"/>
              </a:spcAft>
              <a:buFont typeface="Arial" panose="020B0604020202020204" pitchFamily="34" charset="0"/>
              <a:buChar char="•"/>
            </a:pPr>
            <a:r>
              <a:rPr lang="en" dirty="0" smtClean="0"/>
              <a:t>Models</a:t>
            </a:r>
          </a:p>
        </p:txBody>
      </p:sp>
      <p:sp>
        <p:nvSpPr>
          <p:cNvPr id="186" name="Google Shape;186;p31"/>
          <p:cNvSpPr txBox="1">
            <a:spLocks noGrp="1"/>
          </p:cNvSpPr>
          <p:nvPr>
            <p:ph type="title" idx="8"/>
          </p:nvPr>
        </p:nvSpPr>
        <p:spPr>
          <a:xfrm>
            <a:off x="701675"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7" name="Google Shape;187;p31"/>
          <p:cNvSpPr txBox="1">
            <a:spLocks noGrp="1"/>
          </p:cNvSpPr>
          <p:nvPr>
            <p:ph type="title" idx="9"/>
          </p:nvPr>
        </p:nvSpPr>
        <p:spPr>
          <a:xfrm>
            <a:off x="6590450"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88" name="Google Shape;188;p31"/>
          <p:cNvSpPr txBox="1">
            <a:spLocks noGrp="1"/>
          </p:cNvSpPr>
          <p:nvPr>
            <p:ph type="title" idx="13"/>
          </p:nvPr>
        </p:nvSpPr>
        <p:spPr>
          <a:xfrm>
            <a:off x="4611400"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89" name="Google Shape;189;p31"/>
          <p:cNvSpPr txBox="1">
            <a:spLocks noGrp="1"/>
          </p:cNvSpPr>
          <p:nvPr>
            <p:ph type="title" idx="14"/>
          </p:nvPr>
        </p:nvSpPr>
        <p:spPr>
          <a:xfrm>
            <a:off x="2656538"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3" name="Google Shape;179;p31"/>
          <p:cNvSpPr txBox="1">
            <a:spLocks noGrp="1"/>
          </p:cNvSpPr>
          <p:nvPr>
            <p:ph type="subTitle" idx="1"/>
          </p:nvPr>
        </p:nvSpPr>
        <p:spPr>
          <a:xfrm>
            <a:off x="2712969" y="2811437"/>
            <a:ext cx="1913606" cy="2072289"/>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dirty="0"/>
              <a:t>Model </a:t>
            </a:r>
            <a:r>
              <a:rPr lang="en-US" dirty="0" smtClean="0"/>
              <a:t>Frameworks</a:t>
            </a:r>
          </a:p>
          <a:p>
            <a:pPr marL="285750" lvl="0" indent="-285750" algn="l" rtl="0">
              <a:spcBef>
                <a:spcPts val="0"/>
              </a:spcBef>
              <a:spcAft>
                <a:spcPts val="0"/>
              </a:spcAft>
              <a:buFont typeface="Arial" panose="020B0604020202020204" pitchFamily="34" charset="0"/>
              <a:buChar char="•"/>
            </a:pPr>
            <a:r>
              <a:rPr lang="en-US" dirty="0" smtClean="0"/>
              <a:t>Up-sampling Methods</a:t>
            </a:r>
          </a:p>
          <a:p>
            <a:pPr marL="285750" lvl="0" indent="-285750" algn="l" rtl="0">
              <a:spcBef>
                <a:spcPts val="0"/>
              </a:spcBef>
              <a:spcAft>
                <a:spcPts val="0"/>
              </a:spcAft>
              <a:buFont typeface="Arial" panose="020B0604020202020204" pitchFamily="34" charset="0"/>
              <a:buChar char="•"/>
            </a:pPr>
            <a:r>
              <a:rPr lang="en-US" dirty="0" smtClean="0"/>
              <a:t>Network Designs</a:t>
            </a:r>
          </a:p>
          <a:p>
            <a:pPr marL="285750" lvl="0" indent="-285750" algn="l" rtl="0">
              <a:spcBef>
                <a:spcPts val="0"/>
              </a:spcBef>
              <a:spcAft>
                <a:spcPts val="0"/>
              </a:spcAft>
              <a:buFont typeface="Arial" panose="020B0604020202020204" pitchFamily="34" charset="0"/>
              <a:buChar char="•"/>
            </a:pPr>
            <a:r>
              <a:rPr lang="en-US" dirty="0" smtClean="0"/>
              <a:t>Similar Applications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8313" y="1356675"/>
            <a:ext cx="4091731" cy="3007507"/>
          </a:xfrm>
        </p:spPr>
        <p:txBody>
          <a:bodyPr/>
          <a:lstStyle/>
          <a:p>
            <a:pPr marL="438150" indent="-285750" algn="just">
              <a:spcAft>
                <a:spcPts val="600"/>
              </a:spcAft>
              <a:buFont typeface="Arial" panose="020B0604020202020204" pitchFamily="34" charset="0"/>
              <a:buChar char="•"/>
            </a:pPr>
            <a:r>
              <a:rPr lang="en-US" sz="1600" dirty="0" err="1"/>
              <a:t>Bicubic</a:t>
            </a:r>
            <a:r>
              <a:rPr lang="en-US" sz="1600" dirty="0"/>
              <a:t> interpolation is an advanced image interpolation algorithm as it considers four by four adjacent pixels for a sum of 16 </a:t>
            </a:r>
            <a:r>
              <a:rPr lang="en-US" sz="1600" dirty="0" smtClean="0"/>
              <a:t>pixels.</a:t>
            </a:r>
          </a:p>
          <a:p>
            <a:pPr marL="438150" indent="-285750" algn="just">
              <a:spcAft>
                <a:spcPts val="600"/>
              </a:spcAft>
              <a:buFont typeface="Arial" panose="020B0604020202020204" pitchFamily="34" charset="0"/>
              <a:buChar char="•"/>
            </a:pPr>
            <a:r>
              <a:rPr lang="en-US" sz="1600" dirty="0" smtClean="0"/>
              <a:t>High Computational Time.</a:t>
            </a:r>
          </a:p>
          <a:p>
            <a:pPr marL="438150" indent="-285750" algn="just">
              <a:spcAft>
                <a:spcPts val="600"/>
              </a:spcAft>
              <a:buFont typeface="Arial" panose="020B0604020202020204" pitchFamily="34" charset="0"/>
              <a:buChar char="•"/>
            </a:pPr>
            <a:r>
              <a:rPr lang="en-US" sz="1600" dirty="0" err="1" smtClean="0"/>
              <a:t>Bicubic</a:t>
            </a:r>
            <a:r>
              <a:rPr lang="en-US" sz="1600" dirty="0" smtClean="0"/>
              <a:t> </a:t>
            </a:r>
            <a:r>
              <a:rPr lang="en-US" sz="1600" dirty="0"/>
              <a:t>interpolation algorithm produces an eye pleasing image and it is a standard in the majority of image editing </a:t>
            </a:r>
            <a:r>
              <a:rPr lang="en-US" sz="1600" dirty="0" smtClean="0"/>
              <a:t>software.</a:t>
            </a:r>
            <a:endParaRPr lang="en-US" sz="3600" dirty="0"/>
          </a:p>
        </p:txBody>
      </p:sp>
      <p:sp>
        <p:nvSpPr>
          <p:cNvPr id="3" name="Title 2"/>
          <p:cNvSpPr>
            <a:spLocks noGrp="1"/>
          </p:cNvSpPr>
          <p:nvPr>
            <p:ph type="title"/>
          </p:nvPr>
        </p:nvSpPr>
        <p:spPr/>
        <p:txBody>
          <a:bodyPr/>
          <a:lstStyle/>
          <a:p>
            <a:r>
              <a:rPr lang="en-US" dirty="0" err="1" smtClean="0"/>
              <a:t>Bicubic</a:t>
            </a:r>
            <a:r>
              <a:rPr lang="en-US" dirty="0" smtClean="0"/>
              <a:t> interpolation</a:t>
            </a:r>
            <a:endParaRPr lang="en-US" dirty="0"/>
          </a:p>
        </p:txBody>
      </p:sp>
      <p:pic>
        <p:nvPicPr>
          <p:cNvPr id="4" name="Picture 3"/>
          <p:cNvPicPr>
            <a:picLocks noChangeAspect="1"/>
          </p:cNvPicPr>
          <p:nvPr/>
        </p:nvPicPr>
        <p:blipFill>
          <a:blip r:embed="rId2"/>
          <a:stretch>
            <a:fillRect/>
          </a:stretch>
        </p:blipFill>
        <p:spPr>
          <a:xfrm>
            <a:off x="4793331" y="963894"/>
            <a:ext cx="3952995" cy="3578051"/>
          </a:xfrm>
          <a:prstGeom prst="rect">
            <a:avLst/>
          </a:prstGeom>
          <a:ln>
            <a:solidFill>
              <a:schemeClr val="tx1"/>
            </a:solidFill>
          </a:ln>
        </p:spPr>
      </p:pic>
    </p:spTree>
    <p:extLst>
      <p:ext uri="{BB962C8B-B14F-4D97-AF65-F5344CB8AC3E}">
        <p14:creationId xmlns:p14="http://schemas.microsoft.com/office/powerpoint/2010/main" val="106657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BA992DF-4A5E-4CC3-8053-FF8B17FDAA08}"/>
              </a:ext>
            </a:extLst>
          </p:cNvPr>
          <p:cNvGraphicFramePr>
            <a:graphicFrameLocks noGrp="1"/>
          </p:cNvGraphicFramePr>
          <p:nvPr>
            <p:extLst>
              <p:ext uri="{D42A27DB-BD31-4B8C-83A1-F6EECF244321}">
                <p14:modId xmlns:p14="http://schemas.microsoft.com/office/powerpoint/2010/main" val="2064221427"/>
              </p:ext>
            </p:extLst>
          </p:nvPr>
        </p:nvGraphicFramePr>
        <p:xfrm>
          <a:off x="701600" y="2336877"/>
          <a:ext cx="6674855" cy="1917876"/>
        </p:xfrm>
        <a:graphic>
          <a:graphicData uri="http://schemas.openxmlformats.org/drawingml/2006/table">
            <a:tbl>
              <a:tblPr firstRow="1" bandRow="1">
                <a:tableStyleId>{5940675A-B579-460E-94D1-54222C63F5DA}</a:tableStyleId>
              </a:tblPr>
              <a:tblGrid>
                <a:gridCol w="1903810">
                  <a:extLst>
                    <a:ext uri="{9D8B030D-6E8A-4147-A177-3AD203B41FA5}">
                      <a16:colId xmlns:a16="http://schemas.microsoft.com/office/drawing/2014/main" val="179284400"/>
                    </a:ext>
                  </a:extLst>
                </a:gridCol>
                <a:gridCol w="1398766">
                  <a:extLst>
                    <a:ext uri="{9D8B030D-6E8A-4147-A177-3AD203B41FA5}">
                      <a16:colId xmlns:a16="http://schemas.microsoft.com/office/drawing/2014/main" val="2675818682"/>
                    </a:ext>
                  </a:extLst>
                </a:gridCol>
                <a:gridCol w="1501283">
                  <a:extLst>
                    <a:ext uri="{9D8B030D-6E8A-4147-A177-3AD203B41FA5}">
                      <a16:colId xmlns:a16="http://schemas.microsoft.com/office/drawing/2014/main" val="4241150506"/>
                    </a:ext>
                  </a:extLst>
                </a:gridCol>
                <a:gridCol w="1870996">
                  <a:extLst>
                    <a:ext uri="{9D8B030D-6E8A-4147-A177-3AD203B41FA5}">
                      <a16:colId xmlns:a16="http://schemas.microsoft.com/office/drawing/2014/main" val="515588999"/>
                    </a:ext>
                  </a:extLst>
                </a:gridCol>
              </a:tblGrid>
              <a:tr h="572110">
                <a:tc>
                  <a:txBody>
                    <a:bodyPr/>
                    <a:lstStyle/>
                    <a:p>
                      <a:pPr algn="ctr"/>
                      <a:r>
                        <a:rPr lang="en-US" sz="1500" dirty="0">
                          <a:solidFill>
                            <a:schemeClr val="tx2"/>
                          </a:solidFill>
                        </a:rPr>
                        <a:t>Interpolation Algorithms</a:t>
                      </a:r>
                      <a:endParaRPr lang="en-US" sz="1500" b="0" dirty="0">
                        <a:solidFill>
                          <a:schemeClr val="tx2"/>
                        </a:solidFill>
                      </a:endParaRPr>
                    </a:p>
                  </a:txBody>
                  <a:tcPr marL="68580" marR="68580" marT="34290" marB="34290" anchor="ctr">
                    <a:solidFill>
                      <a:schemeClr val="bg2"/>
                    </a:solidFill>
                  </a:tcPr>
                </a:tc>
                <a:tc>
                  <a:txBody>
                    <a:bodyPr/>
                    <a:lstStyle/>
                    <a:p>
                      <a:pPr algn="ctr"/>
                      <a:r>
                        <a:rPr lang="en-US" sz="1500" dirty="0">
                          <a:solidFill>
                            <a:schemeClr val="tx2"/>
                          </a:solidFill>
                        </a:rPr>
                        <a:t>PSNR(dB)</a:t>
                      </a:r>
                      <a:endParaRPr lang="en-US" sz="1500" b="0" dirty="0">
                        <a:solidFill>
                          <a:schemeClr val="tx2"/>
                        </a:solidFill>
                      </a:endParaRPr>
                    </a:p>
                  </a:txBody>
                  <a:tcPr marL="68580" marR="68580" marT="34290" marB="34290" anchor="ctr">
                    <a:solidFill>
                      <a:schemeClr val="bg2"/>
                    </a:solidFill>
                  </a:tcPr>
                </a:tc>
                <a:tc>
                  <a:txBody>
                    <a:bodyPr/>
                    <a:lstStyle/>
                    <a:p>
                      <a:pPr algn="ctr"/>
                      <a:r>
                        <a:rPr lang="en-US" sz="1500" dirty="0">
                          <a:solidFill>
                            <a:schemeClr val="tx2"/>
                          </a:solidFill>
                        </a:rPr>
                        <a:t>Computation Time</a:t>
                      </a:r>
                      <a:endParaRPr lang="en-US" sz="1500" b="0" dirty="0">
                        <a:solidFill>
                          <a:schemeClr val="tx2"/>
                        </a:solidFill>
                      </a:endParaRPr>
                    </a:p>
                  </a:txBody>
                  <a:tcPr marL="68580" marR="68580" marT="34290" marB="3429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Complexity of Algorithm</a:t>
                      </a:r>
                      <a:endParaRPr lang="en-US" sz="1500" b="0" dirty="0">
                        <a:solidFill>
                          <a:schemeClr val="tx2"/>
                        </a:solidFill>
                      </a:endParaRPr>
                    </a:p>
                  </a:txBody>
                  <a:tcPr marL="68580" marR="68580" marT="34290" marB="34290" anchor="ctr">
                    <a:solidFill>
                      <a:schemeClr val="bg2"/>
                    </a:solidFill>
                  </a:tcPr>
                </a:tc>
                <a:extLst>
                  <a:ext uri="{0D108BD9-81ED-4DB2-BD59-A6C34878D82A}">
                    <a16:rowId xmlns:a16="http://schemas.microsoft.com/office/drawing/2014/main" val="187836561"/>
                  </a:ext>
                </a:extLst>
              </a:tr>
              <a:tr h="544127">
                <a:tc>
                  <a:txBody>
                    <a:bodyPr/>
                    <a:lstStyle/>
                    <a:p>
                      <a:pPr algn="ctr"/>
                      <a:r>
                        <a:rPr lang="en-US" sz="1500" dirty="0">
                          <a:solidFill>
                            <a:schemeClr val="tx2"/>
                          </a:solidFill>
                        </a:rPr>
                        <a:t>Nearest </a:t>
                      </a:r>
                      <a:r>
                        <a:rPr lang="en-US" sz="1500" dirty="0" smtClean="0">
                          <a:solidFill>
                            <a:schemeClr val="tx2"/>
                          </a:solidFill>
                        </a:rPr>
                        <a:t>neighbor</a:t>
                      </a:r>
                      <a:endParaRPr lang="en-US" sz="1500" dirty="0">
                        <a:solidFill>
                          <a:schemeClr val="tx2"/>
                        </a:solidFill>
                      </a:endParaRPr>
                    </a:p>
                  </a:txBody>
                  <a:tcPr marL="68580" marR="68580" marT="34290" marB="34290" anchor="ctr">
                    <a:solidFill>
                      <a:schemeClr val="bg2"/>
                    </a:solidFill>
                  </a:tcPr>
                </a:tc>
                <a:tc>
                  <a:txBody>
                    <a:bodyPr/>
                    <a:lstStyle/>
                    <a:p>
                      <a:pPr algn="ctr"/>
                      <a:r>
                        <a:rPr lang="en-US" sz="1200" dirty="0"/>
                        <a:t>26.05</a:t>
                      </a:r>
                    </a:p>
                  </a:txBody>
                  <a:tcPr marL="68580" marR="68580" marT="34290" marB="34290" anchor="ctr"/>
                </a:tc>
                <a:tc>
                  <a:txBody>
                    <a:bodyPr/>
                    <a:lstStyle/>
                    <a:p>
                      <a:pPr algn="ctr"/>
                      <a:r>
                        <a:rPr lang="en-US" sz="1200" dirty="0"/>
                        <a:t>0.008</a:t>
                      </a:r>
                    </a:p>
                  </a:txBody>
                  <a:tcPr marL="68580" marR="68580" marT="34290" marB="34290" anchor="ctr"/>
                </a:tc>
                <a:tc>
                  <a:txBody>
                    <a:bodyPr/>
                    <a:lstStyle/>
                    <a:p>
                      <a:pPr algn="ctr"/>
                      <a:r>
                        <a:rPr lang="en-US" sz="1200" dirty="0"/>
                        <a:t>Low</a:t>
                      </a:r>
                    </a:p>
                  </a:txBody>
                  <a:tcPr marL="68580" marR="68580" marT="34290" marB="34290" anchor="ctr"/>
                </a:tc>
                <a:extLst>
                  <a:ext uri="{0D108BD9-81ED-4DB2-BD59-A6C34878D82A}">
                    <a16:rowId xmlns:a16="http://schemas.microsoft.com/office/drawing/2014/main" val="991156900"/>
                  </a:ext>
                </a:extLst>
              </a:tr>
              <a:tr h="465364">
                <a:tc>
                  <a:txBody>
                    <a:bodyPr/>
                    <a:lstStyle/>
                    <a:p>
                      <a:pPr algn="ctr"/>
                      <a:r>
                        <a:rPr lang="en-US" sz="1500" dirty="0" smtClean="0">
                          <a:solidFill>
                            <a:schemeClr val="tx2"/>
                          </a:solidFill>
                          <a:effectLst/>
                        </a:rPr>
                        <a:t>Bilinear</a:t>
                      </a:r>
                      <a:endParaRPr lang="en-US" sz="1500" dirty="0">
                        <a:solidFill>
                          <a:schemeClr val="tx2"/>
                        </a:solidFill>
                        <a:effectLst/>
                      </a:endParaRPr>
                    </a:p>
                  </a:txBody>
                  <a:tcPr marL="68580" marR="68580" marT="34290" marB="34290" anchor="ctr">
                    <a:solidFill>
                      <a:schemeClr val="bg2"/>
                    </a:solidFill>
                  </a:tcPr>
                </a:tc>
                <a:tc>
                  <a:txBody>
                    <a:bodyPr/>
                    <a:lstStyle/>
                    <a:p>
                      <a:pPr algn="ctr"/>
                      <a:r>
                        <a:rPr lang="en-US" sz="1200" dirty="0" smtClean="0"/>
                        <a:t>27.12</a:t>
                      </a:r>
                      <a:endParaRPr lang="en-US" sz="1200" dirty="0"/>
                    </a:p>
                  </a:txBody>
                  <a:tcPr marL="68580" marR="68580" marT="34290" marB="34290" anchor="ctr"/>
                </a:tc>
                <a:tc>
                  <a:txBody>
                    <a:bodyPr/>
                    <a:lstStyle/>
                    <a:p>
                      <a:pPr algn="ctr"/>
                      <a:r>
                        <a:rPr lang="en-US" sz="1200" dirty="0" smtClean="0"/>
                        <a:t>0.015</a:t>
                      </a:r>
                      <a:endParaRPr lang="en-US" sz="1200" dirty="0"/>
                    </a:p>
                  </a:txBody>
                  <a:tcPr marL="68580" marR="68580" marT="34290" marB="34290" anchor="ctr"/>
                </a:tc>
                <a:tc>
                  <a:txBody>
                    <a:bodyPr/>
                    <a:lstStyle/>
                    <a:p>
                      <a:pPr algn="ctr"/>
                      <a:r>
                        <a:rPr lang="en-US" sz="1200" dirty="0" smtClean="0"/>
                        <a:t>Average</a:t>
                      </a:r>
                      <a:endParaRPr lang="en-US" sz="1200" dirty="0"/>
                    </a:p>
                  </a:txBody>
                  <a:tcPr marL="68580" marR="68580" marT="34290" marB="34290" anchor="ctr"/>
                </a:tc>
                <a:extLst>
                  <a:ext uri="{0D108BD9-81ED-4DB2-BD59-A6C34878D82A}">
                    <a16:rowId xmlns:a16="http://schemas.microsoft.com/office/drawing/2014/main" val="3679987774"/>
                  </a:ext>
                </a:extLst>
              </a:tr>
              <a:tr h="336275">
                <a:tc>
                  <a:txBody>
                    <a:bodyPr/>
                    <a:lstStyle/>
                    <a:p>
                      <a:pPr algn="ctr"/>
                      <a:r>
                        <a:rPr lang="en-US" sz="1500" dirty="0">
                          <a:solidFill>
                            <a:schemeClr val="tx2"/>
                          </a:solidFill>
                        </a:rPr>
                        <a:t>Bicubic</a:t>
                      </a:r>
                      <a:endParaRPr lang="en-US" sz="1500" dirty="0">
                        <a:solidFill>
                          <a:schemeClr val="tx2"/>
                        </a:solidFill>
                        <a:effectLst/>
                      </a:endParaRPr>
                    </a:p>
                  </a:txBody>
                  <a:tcPr marL="68580" marR="68580" marT="34290" marB="34290" anchor="ctr">
                    <a:solidFill>
                      <a:schemeClr val="bg2"/>
                    </a:solidFill>
                  </a:tcPr>
                </a:tc>
                <a:tc>
                  <a:txBody>
                    <a:bodyPr/>
                    <a:lstStyle/>
                    <a:p>
                      <a:pPr algn="ctr"/>
                      <a:r>
                        <a:rPr lang="en-US" sz="1200" dirty="0"/>
                        <a:t>27.18</a:t>
                      </a:r>
                    </a:p>
                  </a:txBody>
                  <a:tcPr marL="68580" marR="68580" marT="34290" marB="34290" anchor="ctr"/>
                </a:tc>
                <a:tc>
                  <a:txBody>
                    <a:bodyPr/>
                    <a:lstStyle/>
                    <a:p>
                      <a:pPr algn="ctr"/>
                      <a:r>
                        <a:rPr lang="en-US" sz="1200" dirty="0"/>
                        <a:t>0.028</a:t>
                      </a:r>
                    </a:p>
                  </a:txBody>
                  <a:tcPr marL="68580" marR="68580" marT="34290" marB="34290" anchor="ctr"/>
                </a:tc>
                <a:tc>
                  <a:txBody>
                    <a:bodyPr/>
                    <a:lstStyle/>
                    <a:p>
                      <a:pPr algn="ctr"/>
                      <a:r>
                        <a:rPr lang="en-US" sz="1200" dirty="0" smtClean="0"/>
                        <a:t>High</a:t>
                      </a:r>
                      <a:endParaRPr lang="en-US" sz="1200" dirty="0"/>
                    </a:p>
                  </a:txBody>
                  <a:tcPr marL="68580" marR="68580" marT="34290" marB="34290" anchor="ctr"/>
                </a:tc>
                <a:extLst>
                  <a:ext uri="{0D108BD9-81ED-4DB2-BD59-A6C34878D82A}">
                    <a16:rowId xmlns:a16="http://schemas.microsoft.com/office/drawing/2014/main" val="2941426944"/>
                  </a:ext>
                </a:extLst>
              </a:tr>
            </a:tbl>
          </a:graphicData>
        </a:graphic>
      </p:graphicFrame>
      <p:sp>
        <p:nvSpPr>
          <p:cNvPr id="8" name="Title 1">
            <a:extLst>
              <a:ext uri="{FF2B5EF4-FFF2-40B4-BE49-F238E27FC236}">
                <a16:creationId xmlns:a16="http://schemas.microsoft.com/office/drawing/2014/main" id="{17B08D27-B7A9-4999-A4F9-38DA5951DD61}"/>
              </a:ext>
            </a:extLst>
          </p:cNvPr>
          <p:cNvSpPr txBox="1">
            <a:spLocks/>
          </p:cNvSpPr>
          <p:nvPr/>
        </p:nvSpPr>
        <p:spPr>
          <a:xfrm>
            <a:off x="1184051" y="584405"/>
            <a:ext cx="7485512" cy="822722"/>
          </a:xfrm>
          <a:prstGeom prst="rect">
            <a:avLst/>
          </a:prstGeom>
        </p:spPr>
        <p:txBody>
          <a:bodyPr vert="horz" lIns="68580" tIns="34290" rIns="68580" bIns="3429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300" b="1"/>
              <a:t>Comparison</a:t>
            </a:r>
            <a:endParaRPr lang="en-US" sz="3300" b="1" dirty="0"/>
          </a:p>
        </p:txBody>
      </p:sp>
      <p:sp>
        <p:nvSpPr>
          <p:cNvPr id="12" name="Rectangle 11"/>
          <p:cNvSpPr/>
          <p:nvPr/>
        </p:nvSpPr>
        <p:spPr>
          <a:xfrm>
            <a:off x="2538456" y="1966734"/>
            <a:ext cx="3558988" cy="307777"/>
          </a:xfrm>
          <a:prstGeom prst="rect">
            <a:avLst/>
          </a:prstGeom>
        </p:spPr>
        <p:txBody>
          <a:bodyPr wrap="none">
            <a:spAutoFit/>
          </a:bodyPr>
          <a:lstStyle/>
          <a:p>
            <a:r>
              <a:rPr lang="en-US" dirty="0"/>
              <a:t>Set 14 </a:t>
            </a:r>
            <a:r>
              <a:rPr lang="en-US" dirty="0">
                <a:sym typeface="Wingdings" panose="05000000000000000000" pitchFamily="2" charset="2"/>
              </a:rPr>
              <a:t> </a:t>
            </a:r>
            <a:r>
              <a:rPr lang="en-US" dirty="0"/>
              <a:t>Lina image </a:t>
            </a:r>
            <a:r>
              <a:rPr lang="en-US" dirty="0">
                <a:sym typeface="Wingdings" panose="05000000000000000000" pitchFamily="2" charset="2"/>
              </a:rPr>
              <a:t>shape  </a:t>
            </a:r>
            <a:r>
              <a:rPr lang="en-US" dirty="0"/>
              <a:t>256X256</a:t>
            </a:r>
          </a:p>
        </p:txBody>
      </p:sp>
      <p:sp>
        <p:nvSpPr>
          <p:cNvPr id="2" name="Title 1"/>
          <p:cNvSpPr>
            <a:spLocks noGrp="1"/>
          </p:cNvSpPr>
          <p:nvPr>
            <p:ph type="title"/>
          </p:nvPr>
        </p:nvSpPr>
        <p:spPr/>
        <p:txBody>
          <a:bodyPr/>
          <a:lstStyle/>
          <a:p>
            <a:r>
              <a:rPr lang="en-US" b="1" dirty="0"/>
              <a:t>Comparison</a:t>
            </a:r>
            <a:endParaRPr lang="en-US" dirty="0"/>
          </a:p>
        </p:txBody>
      </p:sp>
      <p:sp>
        <p:nvSpPr>
          <p:cNvPr id="3" name="Rectangle 2"/>
          <p:cNvSpPr/>
          <p:nvPr/>
        </p:nvSpPr>
        <p:spPr>
          <a:xfrm>
            <a:off x="701600" y="1435397"/>
            <a:ext cx="6750249" cy="800219"/>
          </a:xfrm>
          <a:prstGeom prst="rect">
            <a:avLst/>
          </a:prstGeom>
        </p:spPr>
        <p:txBody>
          <a:bodyPr wrap="square">
            <a:spAutoFit/>
          </a:bodyPr>
          <a:lstStyle/>
          <a:p>
            <a:r>
              <a:rPr lang="en-US" sz="1600" dirty="0">
                <a:solidFill>
                  <a:schemeClr val="dk2"/>
                </a:solidFill>
                <a:latin typeface="Raleway"/>
                <a:ea typeface="Raleway"/>
                <a:cs typeface="Raleway"/>
                <a:sym typeface="Raleway"/>
              </a:rPr>
              <a:t>Computational Time in seconds using Intel® Core i7 CPU @ 2.70 GHz and DDR3 RAM of 8 GB </a:t>
            </a:r>
            <a:r>
              <a:rPr lang="en-US" dirty="0"/>
              <a:t/>
            </a:r>
            <a:br>
              <a:rPr lang="en-US" dirty="0"/>
            </a:br>
            <a:endParaRPr lang="en-US" dirty="0"/>
          </a:p>
        </p:txBody>
      </p:sp>
    </p:spTree>
    <p:extLst>
      <p:ext uri="{BB962C8B-B14F-4D97-AF65-F5344CB8AC3E}">
        <p14:creationId xmlns:p14="http://schemas.microsoft.com/office/powerpoint/2010/main" val="207444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B08D27-B7A9-4999-A4F9-38DA5951DD61}"/>
              </a:ext>
            </a:extLst>
          </p:cNvPr>
          <p:cNvSpPr txBox="1">
            <a:spLocks/>
          </p:cNvSpPr>
          <p:nvPr/>
        </p:nvSpPr>
        <p:spPr>
          <a:xfrm>
            <a:off x="1184051" y="584405"/>
            <a:ext cx="7485512" cy="822722"/>
          </a:xfrm>
          <a:prstGeom prst="rect">
            <a:avLst/>
          </a:prstGeom>
        </p:spPr>
        <p:txBody>
          <a:bodyPr vert="horz" lIns="68580" tIns="34290" rIns="68580" bIns="3429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300" b="1"/>
              <a:t>Comparison</a:t>
            </a:r>
            <a:endParaRPr lang="en-US" sz="3300" b="1" dirty="0"/>
          </a:p>
        </p:txBody>
      </p:sp>
      <p:pic>
        <p:nvPicPr>
          <p:cNvPr id="10" name="Picture 9" descr="Text&#10;&#10;Description automatically generated with medium confidence">
            <a:extLst>
              <a:ext uri="{FF2B5EF4-FFF2-40B4-BE49-F238E27FC236}">
                <a16:creationId xmlns:a16="http://schemas.microsoft.com/office/drawing/2014/main" id="{DDA75488-7257-445C-AB23-B5F34C00C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898" y="999903"/>
            <a:ext cx="1421163" cy="1221985"/>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BF7A566F-F464-405F-A887-3BC0DE4F8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760" y="1384945"/>
            <a:ext cx="1625017" cy="1712163"/>
          </a:xfrm>
          <a:prstGeom prst="rect">
            <a:avLst/>
          </a:prstGeom>
        </p:spPr>
      </p:pic>
      <p:sp>
        <p:nvSpPr>
          <p:cNvPr id="13" name="TextBox 12">
            <a:extLst>
              <a:ext uri="{FF2B5EF4-FFF2-40B4-BE49-F238E27FC236}">
                <a16:creationId xmlns:a16="http://schemas.microsoft.com/office/drawing/2014/main" id="{C6696643-B6DB-4515-85E9-7EC9F40B1361}"/>
              </a:ext>
            </a:extLst>
          </p:cNvPr>
          <p:cNvSpPr txBox="1"/>
          <p:nvPr/>
        </p:nvSpPr>
        <p:spPr>
          <a:xfrm flipH="1">
            <a:off x="972470" y="3175830"/>
            <a:ext cx="1794822" cy="461665"/>
          </a:xfrm>
          <a:prstGeom prst="rect">
            <a:avLst/>
          </a:prstGeom>
          <a:noFill/>
        </p:spPr>
        <p:txBody>
          <a:bodyPr wrap="square" rtlCol="0">
            <a:spAutoFit/>
          </a:bodyPr>
          <a:lstStyle/>
          <a:p>
            <a:pPr lvl="1" algn="ctr"/>
            <a:r>
              <a:rPr lang="en-US" sz="1200" b="1" dirty="0" smtClean="0"/>
              <a:t>256x256</a:t>
            </a:r>
            <a:endParaRPr lang="en-US" sz="1200" b="1" dirty="0"/>
          </a:p>
          <a:p>
            <a:pPr lvl="1" algn="ctr"/>
            <a:r>
              <a:rPr lang="en-US" sz="1200" b="1" dirty="0"/>
              <a:t>Nearest </a:t>
            </a:r>
            <a:r>
              <a:rPr lang="en-US" sz="1200" b="1" dirty="0" err="1"/>
              <a:t>Neighbour</a:t>
            </a:r>
            <a:endParaRPr lang="en-US" sz="1200" b="1" dirty="0"/>
          </a:p>
        </p:txBody>
      </p:sp>
      <p:sp>
        <p:nvSpPr>
          <p:cNvPr id="14" name="TextBox 13">
            <a:extLst>
              <a:ext uri="{FF2B5EF4-FFF2-40B4-BE49-F238E27FC236}">
                <a16:creationId xmlns:a16="http://schemas.microsoft.com/office/drawing/2014/main" id="{485907FE-C259-488C-915E-9FE7B5DF101D}"/>
              </a:ext>
            </a:extLst>
          </p:cNvPr>
          <p:cNvSpPr txBox="1"/>
          <p:nvPr/>
        </p:nvSpPr>
        <p:spPr>
          <a:xfrm flipH="1">
            <a:off x="6738756" y="3117649"/>
            <a:ext cx="1881024" cy="461665"/>
          </a:xfrm>
          <a:prstGeom prst="rect">
            <a:avLst/>
          </a:prstGeom>
          <a:noFill/>
        </p:spPr>
        <p:txBody>
          <a:bodyPr wrap="square" rtlCol="0">
            <a:spAutoFit/>
          </a:bodyPr>
          <a:lstStyle/>
          <a:p>
            <a:pPr algn="ctr"/>
            <a:r>
              <a:rPr lang="en-US" sz="1200" b="1" dirty="0"/>
              <a:t>256x256</a:t>
            </a:r>
          </a:p>
          <a:p>
            <a:pPr algn="ctr"/>
            <a:r>
              <a:rPr lang="en-US" sz="1200" b="1" dirty="0"/>
              <a:t>Bilinear Interpolation</a:t>
            </a:r>
            <a:endParaRPr lang="en-US" sz="1000" b="1" dirty="0"/>
          </a:p>
        </p:txBody>
      </p:sp>
      <p:pic>
        <p:nvPicPr>
          <p:cNvPr id="15" name="Picture 14">
            <a:extLst>
              <a:ext uri="{FF2B5EF4-FFF2-40B4-BE49-F238E27FC236}">
                <a16:creationId xmlns:a16="http://schemas.microsoft.com/office/drawing/2014/main" id="{BED1A158-03CD-41BA-862E-9F10B61AE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41" y="1435397"/>
            <a:ext cx="1636681" cy="1712163"/>
          </a:xfrm>
          <a:prstGeom prst="rect">
            <a:avLst/>
          </a:prstGeom>
        </p:spPr>
      </p:pic>
      <p:cxnSp>
        <p:nvCxnSpPr>
          <p:cNvPr id="16" name="Straight Arrow Connector 15">
            <a:extLst>
              <a:ext uri="{FF2B5EF4-FFF2-40B4-BE49-F238E27FC236}">
                <a16:creationId xmlns:a16="http://schemas.microsoft.com/office/drawing/2014/main" id="{B9FB0BF3-38F4-4BE4-8F24-61529C19A257}"/>
              </a:ext>
            </a:extLst>
          </p:cNvPr>
          <p:cNvCxnSpPr>
            <a:cxnSpLocks/>
            <a:stCxn id="10" idx="1"/>
            <a:endCxn id="15" idx="3"/>
          </p:cNvCxnSpPr>
          <p:nvPr/>
        </p:nvCxnSpPr>
        <p:spPr>
          <a:xfrm flipH="1">
            <a:off x="2688222" y="1610896"/>
            <a:ext cx="1552676" cy="680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742F125-0C21-49C7-ABAA-5F9FA9F0C3DA}"/>
              </a:ext>
            </a:extLst>
          </p:cNvPr>
          <p:cNvCxnSpPr>
            <a:cxnSpLocks/>
            <a:stCxn id="10" idx="3"/>
            <a:endCxn id="11" idx="1"/>
          </p:cNvCxnSpPr>
          <p:nvPr/>
        </p:nvCxnSpPr>
        <p:spPr>
          <a:xfrm>
            <a:off x="5662061" y="1610896"/>
            <a:ext cx="1204699" cy="630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5BED6280-04BB-406A-A0EF-ADF8AD656949}"/>
              </a:ext>
            </a:extLst>
          </p:cNvPr>
          <p:cNvSpPr txBox="1"/>
          <p:nvPr/>
        </p:nvSpPr>
        <p:spPr>
          <a:xfrm rot="2926763">
            <a:off x="6206759" y="1641044"/>
            <a:ext cx="409575" cy="253916"/>
          </a:xfrm>
          <a:prstGeom prst="rect">
            <a:avLst/>
          </a:prstGeom>
          <a:noFill/>
        </p:spPr>
        <p:txBody>
          <a:bodyPr wrap="square" rtlCol="0">
            <a:spAutoFit/>
          </a:bodyPr>
          <a:lstStyle/>
          <a:p>
            <a:r>
              <a:rPr lang="en-US" sz="1050" b="1" dirty="0"/>
              <a:t>2x</a:t>
            </a:r>
          </a:p>
        </p:txBody>
      </p:sp>
      <p:sp>
        <p:nvSpPr>
          <p:cNvPr id="19" name="TextBox 18">
            <a:extLst>
              <a:ext uri="{FF2B5EF4-FFF2-40B4-BE49-F238E27FC236}">
                <a16:creationId xmlns:a16="http://schemas.microsoft.com/office/drawing/2014/main" id="{5F5279C6-6EEE-4840-BD37-399B72D4B1CD}"/>
              </a:ext>
            </a:extLst>
          </p:cNvPr>
          <p:cNvSpPr txBox="1"/>
          <p:nvPr/>
        </p:nvSpPr>
        <p:spPr>
          <a:xfrm rot="18939925">
            <a:off x="3081733" y="1585427"/>
            <a:ext cx="409575" cy="323165"/>
          </a:xfrm>
          <a:prstGeom prst="rect">
            <a:avLst/>
          </a:prstGeom>
          <a:noFill/>
        </p:spPr>
        <p:txBody>
          <a:bodyPr wrap="square" rtlCol="0">
            <a:spAutoFit/>
          </a:bodyPr>
          <a:lstStyle/>
          <a:p>
            <a:r>
              <a:rPr lang="en-US" sz="1500" b="1" dirty="0"/>
              <a:t>2x</a:t>
            </a:r>
          </a:p>
        </p:txBody>
      </p:sp>
      <p:sp>
        <p:nvSpPr>
          <p:cNvPr id="20" name="TextBox 19">
            <a:extLst>
              <a:ext uri="{FF2B5EF4-FFF2-40B4-BE49-F238E27FC236}">
                <a16:creationId xmlns:a16="http://schemas.microsoft.com/office/drawing/2014/main" id="{DFFB5A3D-3526-4F8C-A1AA-5C7BF02A30A4}"/>
              </a:ext>
            </a:extLst>
          </p:cNvPr>
          <p:cNvSpPr txBox="1"/>
          <p:nvPr/>
        </p:nvSpPr>
        <p:spPr>
          <a:xfrm flipH="1">
            <a:off x="4386282" y="581256"/>
            <a:ext cx="1794822" cy="415498"/>
          </a:xfrm>
          <a:prstGeom prst="rect">
            <a:avLst/>
          </a:prstGeom>
          <a:noFill/>
        </p:spPr>
        <p:txBody>
          <a:bodyPr wrap="square" rtlCol="0">
            <a:spAutoFit/>
          </a:bodyPr>
          <a:lstStyle/>
          <a:p>
            <a:r>
              <a:rPr lang="en-US" sz="1050" dirty="0"/>
              <a:t>     </a:t>
            </a:r>
            <a:r>
              <a:rPr lang="en-US" sz="1050" b="1" dirty="0"/>
              <a:t>128x128</a:t>
            </a:r>
          </a:p>
          <a:p>
            <a:r>
              <a:rPr lang="en-US" sz="1050" b="1" dirty="0"/>
              <a:t>    Input image</a:t>
            </a:r>
          </a:p>
        </p:txBody>
      </p:sp>
      <p:pic>
        <p:nvPicPr>
          <p:cNvPr id="2" name="Picture 1"/>
          <p:cNvPicPr>
            <a:picLocks noChangeAspect="1"/>
          </p:cNvPicPr>
          <p:nvPr/>
        </p:nvPicPr>
        <p:blipFill>
          <a:blip r:embed="rId5"/>
          <a:stretch>
            <a:fillRect/>
          </a:stretch>
        </p:blipFill>
        <p:spPr>
          <a:xfrm>
            <a:off x="4045622" y="2522969"/>
            <a:ext cx="1775192" cy="1831847"/>
          </a:xfrm>
          <a:prstGeom prst="rect">
            <a:avLst/>
          </a:prstGeom>
        </p:spPr>
      </p:pic>
      <p:sp>
        <p:nvSpPr>
          <p:cNvPr id="21" name="TextBox 20">
            <a:extLst>
              <a:ext uri="{FF2B5EF4-FFF2-40B4-BE49-F238E27FC236}">
                <a16:creationId xmlns:a16="http://schemas.microsoft.com/office/drawing/2014/main" id="{485907FE-C259-488C-915E-9FE7B5DF101D}"/>
              </a:ext>
            </a:extLst>
          </p:cNvPr>
          <p:cNvSpPr txBox="1"/>
          <p:nvPr/>
        </p:nvSpPr>
        <p:spPr>
          <a:xfrm flipH="1">
            <a:off x="3986295" y="4355473"/>
            <a:ext cx="1881024" cy="461665"/>
          </a:xfrm>
          <a:prstGeom prst="rect">
            <a:avLst/>
          </a:prstGeom>
          <a:noFill/>
        </p:spPr>
        <p:txBody>
          <a:bodyPr wrap="square" rtlCol="0">
            <a:spAutoFit/>
          </a:bodyPr>
          <a:lstStyle/>
          <a:p>
            <a:pPr algn="ctr"/>
            <a:r>
              <a:rPr lang="en-US" sz="1200" b="1" dirty="0"/>
              <a:t>256x256</a:t>
            </a:r>
          </a:p>
          <a:p>
            <a:pPr algn="ctr"/>
            <a:r>
              <a:rPr lang="en-US" sz="1200" b="1" dirty="0" err="1"/>
              <a:t>Biubic</a:t>
            </a:r>
            <a:r>
              <a:rPr lang="en-US" sz="1200" b="1" dirty="0"/>
              <a:t> Interpolation</a:t>
            </a:r>
            <a:endParaRPr lang="en-US" sz="1000" b="1" dirty="0"/>
          </a:p>
        </p:txBody>
      </p:sp>
      <p:cxnSp>
        <p:nvCxnSpPr>
          <p:cNvPr id="22" name="Straight Arrow Connector 21">
            <a:extLst>
              <a:ext uri="{FF2B5EF4-FFF2-40B4-BE49-F238E27FC236}">
                <a16:creationId xmlns:a16="http://schemas.microsoft.com/office/drawing/2014/main" id="{2742F125-0C21-49C7-ABAA-5F9FA9F0C3DA}"/>
              </a:ext>
            </a:extLst>
          </p:cNvPr>
          <p:cNvCxnSpPr>
            <a:cxnSpLocks/>
            <a:stCxn id="10" idx="2"/>
            <a:endCxn id="2" idx="0"/>
          </p:cNvCxnSpPr>
          <p:nvPr/>
        </p:nvCxnSpPr>
        <p:spPr>
          <a:xfrm flipH="1">
            <a:off x="4933218" y="2221888"/>
            <a:ext cx="18262" cy="3010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5BED6280-04BB-406A-A0EF-ADF8AD656949}"/>
              </a:ext>
            </a:extLst>
          </p:cNvPr>
          <p:cNvSpPr txBox="1"/>
          <p:nvPr/>
        </p:nvSpPr>
        <p:spPr>
          <a:xfrm>
            <a:off x="4925865" y="2199996"/>
            <a:ext cx="409575" cy="253916"/>
          </a:xfrm>
          <a:prstGeom prst="rect">
            <a:avLst/>
          </a:prstGeom>
          <a:noFill/>
        </p:spPr>
        <p:txBody>
          <a:bodyPr wrap="square" rtlCol="0">
            <a:spAutoFit/>
          </a:bodyPr>
          <a:lstStyle/>
          <a:p>
            <a:r>
              <a:rPr lang="en-US" sz="1050" b="1" dirty="0"/>
              <a:t>2x</a:t>
            </a:r>
          </a:p>
        </p:txBody>
      </p:sp>
      <p:sp>
        <p:nvSpPr>
          <p:cNvPr id="3" name="Title 2"/>
          <p:cNvSpPr>
            <a:spLocks noGrp="1"/>
          </p:cNvSpPr>
          <p:nvPr>
            <p:ph type="title"/>
          </p:nvPr>
        </p:nvSpPr>
        <p:spPr/>
        <p:txBody>
          <a:bodyPr/>
          <a:lstStyle/>
          <a:p>
            <a:r>
              <a:rPr lang="en-US" b="1" dirty="0"/>
              <a:t>Comparison</a:t>
            </a:r>
            <a:endParaRPr lang="en-US" dirty="0"/>
          </a:p>
        </p:txBody>
      </p:sp>
    </p:spTree>
    <p:extLst>
      <p:ext uri="{BB962C8B-B14F-4D97-AF65-F5344CB8AC3E}">
        <p14:creationId xmlns:p14="http://schemas.microsoft.com/office/powerpoint/2010/main" val="207072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Learning based </a:t>
            </a:r>
            <a:r>
              <a:rPr lang="en-US" sz="3600" b="1" dirty="0" smtClean="0"/>
              <a:t>Methods </a:t>
            </a:r>
            <a:endParaRPr lang="en-US" sz="3600" b="1" dirty="0"/>
          </a:p>
        </p:txBody>
      </p:sp>
      <p:sp>
        <p:nvSpPr>
          <p:cNvPr id="7" name="Rounded Rectangle 6"/>
          <p:cNvSpPr/>
          <p:nvPr/>
        </p:nvSpPr>
        <p:spPr>
          <a:xfrm>
            <a:off x="1035115" y="2971189"/>
            <a:ext cx="3282835" cy="643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Transposed Convolution </a:t>
            </a:r>
            <a:endParaRPr lang="en-US" sz="1600" dirty="0"/>
          </a:p>
        </p:txBody>
      </p:sp>
      <p:sp>
        <p:nvSpPr>
          <p:cNvPr id="8" name="Rounded Rectangle 7"/>
          <p:cNvSpPr/>
          <p:nvPr/>
        </p:nvSpPr>
        <p:spPr>
          <a:xfrm>
            <a:off x="4744290" y="2971189"/>
            <a:ext cx="3190010" cy="643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Subpixel Layer</a:t>
            </a:r>
            <a:endParaRPr lang="en-US" sz="1600" dirty="0"/>
          </a:p>
        </p:txBody>
      </p:sp>
      <p:cxnSp>
        <p:nvCxnSpPr>
          <p:cNvPr id="4" name="Elbow Connector 3"/>
          <p:cNvCxnSpPr>
            <a:stCxn id="2" idx="2"/>
            <a:endCxn id="8" idx="0"/>
          </p:cNvCxnSpPr>
          <p:nvPr/>
        </p:nvCxnSpPr>
        <p:spPr>
          <a:xfrm rot="16200000" flipH="1">
            <a:off x="4521365" y="1153259"/>
            <a:ext cx="1614514" cy="202134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2" idx="2"/>
            <a:endCxn id="7" idx="0"/>
          </p:cNvCxnSpPr>
          <p:nvPr/>
        </p:nvCxnSpPr>
        <p:spPr>
          <a:xfrm rot="5400000">
            <a:off x="2689985" y="1343224"/>
            <a:ext cx="1614514" cy="16414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9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idx="1"/>
          </p:nvPr>
        </p:nvSpPr>
        <p:spPr/>
        <p:txBody>
          <a:bodyPr>
            <a:normAutofit/>
          </a:bodyPr>
          <a:lstStyle/>
          <a:p>
            <a:pPr marL="152400" indent="0">
              <a:buNone/>
            </a:pPr>
            <a:r>
              <a:rPr lang="en-US" sz="1600" dirty="0"/>
              <a:t>We can use another type of CNN layers that can increase (</a:t>
            </a:r>
            <a:r>
              <a:rPr lang="en-US" sz="1600" dirty="0" smtClean="0"/>
              <a:t>up-sample</a:t>
            </a:r>
            <a:r>
              <a:rPr lang="en-US" sz="1600" dirty="0"/>
              <a:t>) the spatial dimensions of intermediate feature maps</a:t>
            </a:r>
            <a:r>
              <a:rPr lang="en-US" dirty="0"/>
              <a:t>.</a:t>
            </a:r>
          </a:p>
        </p:txBody>
      </p:sp>
      <p:sp>
        <p:nvSpPr>
          <p:cNvPr id="2" name="Title 1"/>
          <p:cNvSpPr>
            <a:spLocks noGrp="1"/>
          </p:cNvSpPr>
          <p:nvPr>
            <p:ph type="title"/>
          </p:nvPr>
        </p:nvSpPr>
        <p:spPr/>
        <p:txBody>
          <a:bodyPr>
            <a:normAutofit/>
          </a:bodyPr>
          <a:lstStyle/>
          <a:p>
            <a:r>
              <a:rPr lang="en-US" b="1" dirty="0" smtClean="0"/>
              <a:t>Transposed/ Deconvolution </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536" y="2348399"/>
            <a:ext cx="5330537" cy="2069747"/>
          </a:xfrm>
          <a:prstGeom prst="rect">
            <a:avLst/>
          </a:prstGeom>
          <a:ln>
            <a:solidFill>
              <a:schemeClr val="tx1"/>
            </a:solidFill>
          </a:ln>
        </p:spPr>
      </p:pic>
    </p:spTree>
    <p:extLst>
      <p:ext uri="{BB962C8B-B14F-4D97-AF65-F5344CB8AC3E}">
        <p14:creationId xmlns:p14="http://schemas.microsoft.com/office/powerpoint/2010/main" val="3014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pPr>
              <a:buFont typeface="Arial" panose="020B0604020202020204" pitchFamily="34" charset="0"/>
              <a:buChar char="•"/>
            </a:pPr>
            <a:r>
              <a:rPr lang="en-US" sz="1600" dirty="0"/>
              <a:t>Instead of increasing the resolution by directly increasing the number of LR feature maps, subpixel first increases the dimension of LR feature maps.</a:t>
            </a:r>
          </a:p>
          <a:p>
            <a:pPr>
              <a:buFont typeface="Arial" panose="020B0604020202020204" pitchFamily="34" charset="0"/>
              <a:buChar char="•"/>
            </a:pPr>
            <a:r>
              <a:rPr lang="en-US" sz="1600" dirty="0" smtClean="0"/>
              <a:t>Then, The </a:t>
            </a:r>
            <a:r>
              <a:rPr lang="en-US" sz="1600" dirty="0"/>
              <a:t>number of the LR feature maps, and then a periodic shuffling operator is used to rearrange these points in the expanded feature maps to obtain the HR output.</a:t>
            </a:r>
          </a:p>
        </p:txBody>
      </p:sp>
      <p:sp>
        <p:nvSpPr>
          <p:cNvPr id="2" name="Title 1"/>
          <p:cNvSpPr>
            <a:spLocks noGrp="1"/>
          </p:cNvSpPr>
          <p:nvPr>
            <p:ph type="title"/>
          </p:nvPr>
        </p:nvSpPr>
        <p:spPr/>
        <p:txBody>
          <a:bodyPr>
            <a:normAutofit/>
          </a:bodyPr>
          <a:lstStyle/>
          <a:p>
            <a:r>
              <a:rPr lang="en-US" b="1" dirty="0" smtClean="0"/>
              <a:t>Subpixel Layer</a:t>
            </a:r>
            <a:endParaRPr lang="en-US" b="1" dirty="0"/>
          </a:p>
        </p:txBody>
      </p:sp>
      <p:pic>
        <p:nvPicPr>
          <p:cNvPr id="6" name="Picture 5"/>
          <p:cNvPicPr>
            <a:picLocks noChangeAspect="1"/>
          </p:cNvPicPr>
          <p:nvPr/>
        </p:nvPicPr>
        <p:blipFill>
          <a:blip r:embed="rId2"/>
          <a:stretch>
            <a:fillRect/>
          </a:stretch>
        </p:blipFill>
        <p:spPr>
          <a:xfrm>
            <a:off x="2234045" y="3077454"/>
            <a:ext cx="4808213" cy="1564690"/>
          </a:xfrm>
          <a:prstGeom prst="rect">
            <a:avLst/>
          </a:prstGeom>
          <a:ln>
            <a:solidFill>
              <a:schemeClr val="tx1"/>
            </a:solidFill>
          </a:ln>
        </p:spPr>
      </p:pic>
    </p:spTree>
    <p:extLst>
      <p:ext uri="{BB962C8B-B14F-4D97-AF65-F5344CB8AC3E}">
        <p14:creationId xmlns:p14="http://schemas.microsoft.com/office/powerpoint/2010/main" val="5412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Subpixel Layer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337" y="1356675"/>
            <a:ext cx="3990108" cy="3430568"/>
          </a:xfrm>
          <a:prstGeom prst="rect">
            <a:avLst/>
          </a:prstGeom>
          <a:ln>
            <a:solidFill>
              <a:schemeClr val="accent1"/>
            </a:solidFill>
          </a:ln>
        </p:spPr>
      </p:pic>
    </p:spTree>
    <p:extLst>
      <p:ext uri="{BB962C8B-B14F-4D97-AF65-F5344CB8AC3E}">
        <p14:creationId xmlns:p14="http://schemas.microsoft.com/office/powerpoint/2010/main" val="1222725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Network Designs</a:t>
            </a:r>
            <a:endParaRPr dirty="0"/>
          </a:p>
        </p:txBody>
      </p:sp>
    </p:spTree>
    <p:extLst>
      <p:ext uri="{BB962C8B-B14F-4D97-AF65-F5344CB8AC3E}">
        <p14:creationId xmlns:p14="http://schemas.microsoft.com/office/powerpoint/2010/main" val="1112598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38150" indent="-285750" algn="just">
              <a:spcAft>
                <a:spcPts val="600"/>
              </a:spcAft>
              <a:buFont typeface="Arial" panose="020B0604020202020204" pitchFamily="34" charset="0"/>
              <a:buChar char="•"/>
            </a:pPr>
            <a:r>
              <a:rPr lang="en-US" sz="1600" dirty="0"/>
              <a:t>Researchers find that better reconstruction performance can be obtained by adding more convolutional layers to increase the receptive </a:t>
            </a:r>
            <a:r>
              <a:rPr lang="en-US" sz="1600" dirty="0" smtClean="0"/>
              <a:t>field.</a:t>
            </a:r>
          </a:p>
          <a:p>
            <a:pPr marL="438150" indent="-285750" algn="just">
              <a:spcAft>
                <a:spcPts val="600"/>
              </a:spcAft>
              <a:buFont typeface="Arial" panose="020B0604020202020204" pitchFamily="34" charset="0"/>
              <a:buChar char="•"/>
            </a:pPr>
            <a:r>
              <a:rPr lang="en-US" sz="1600" dirty="0"/>
              <a:t>However, directly stacking the layers will cause Vanishing/exploding gradients and degradation </a:t>
            </a:r>
            <a:r>
              <a:rPr lang="en-US" sz="1600" dirty="0" smtClean="0"/>
              <a:t>problem.</a:t>
            </a:r>
          </a:p>
          <a:p>
            <a:pPr marL="438150" indent="-285750" algn="just">
              <a:spcAft>
                <a:spcPts val="600"/>
              </a:spcAft>
              <a:buFont typeface="Arial" panose="020B0604020202020204" pitchFamily="34" charset="0"/>
              <a:buChar char="•"/>
            </a:pPr>
            <a:r>
              <a:rPr lang="en-US" sz="1600" dirty="0"/>
              <a:t>Meanwhile, adding more layers will lead to a Higher training error and more expensive computational cost. </a:t>
            </a:r>
            <a:endParaRPr lang="en-US" sz="1600" dirty="0" smtClean="0"/>
          </a:p>
          <a:p>
            <a:pPr marL="438150" indent="-285750" algn="just">
              <a:spcAft>
                <a:spcPts val="600"/>
              </a:spcAft>
              <a:buFont typeface="Arial" panose="020B0604020202020204" pitchFamily="34" charset="0"/>
              <a:buChar char="•"/>
            </a:pPr>
            <a:r>
              <a:rPr lang="en-US" sz="1600" dirty="0"/>
              <a:t>So researchers created network designs to avoid those problems. </a:t>
            </a:r>
            <a:endParaRPr lang="en-US" sz="3600" dirty="0"/>
          </a:p>
        </p:txBody>
      </p:sp>
      <p:sp>
        <p:nvSpPr>
          <p:cNvPr id="3" name="Title 2"/>
          <p:cNvSpPr>
            <a:spLocks noGrp="1"/>
          </p:cNvSpPr>
          <p:nvPr>
            <p:ph type="title"/>
          </p:nvPr>
        </p:nvSpPr>
        <p:spPr/>
        <p:txBody>
          <a:bodyPr/>
          <a:lstStyle/>
          <a:p>
            <a:r>
              <a:rPr lang="en-US" dirty="0" smtClean="0"/>
              <a:t>Network designs</a:t>
            </a:r>
            <a:endParaRPr lang="en-US" dirty="0"/>
          </a:p>
        </p:txBody>
      </p:sp>
    </p:spTree>
    <p:extLst>
      <p:ext uri="{BB962C8B-B14F-4D97-AF65-F5344CB8AC3E}">
        <p14:creationId xmlns:p14="http://schemas.microsoft.com/office/powerpoint/2010/main" val="327267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There are several types of network designs, 3 of them are discussed in this section since they are the most common used in super resolution. </a:t>
            </a:r>
            <a:endParaRPr lang="en-US" sz="2800" dirty="0"/>
          </a:p>
        </p:txBody>
      </p:sp>
      <p:sp>
        <p:nvSpPr>
          <p:cNvPr id="3" name="Title 2"/>
          <p:cNvSpPr>
            <a:spLocks noGrp="1"/>
          </p:cNvSpPr>
          <p:nvPr>
            <p:ph type="title"/>
          </p:nvPr>
        </p:nvSpPr>
        <p:spPr/>
        <p:txBody>
          <a:bodyPr/>
          <a:lstStyle/>
          <a:p>
            <a:r>
              <a:rPr lang="en-US" dirty="0" smtClean="0"/>
              <a:t>Network designs</a:t>
            </a:r>
            <a:endParaRPr lang="en-US" dirty="0"/>
          </a:p>
        </p:txBody>
      </p:sp>
      <p:sp>
        <p:nvSpPr>
          <p:cNvPr id="10" name="Rounded Rectangle 9"/>
          <p:cNvSpPr/>
          <p:nvPr/>
        </p:nvSpPr>
        <p:spPr>
          <a:xfrm>
            <a:off x="1081348" y="2860518"/>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Residual Learning</a:t>
            </a:r>
            <a:endParaRPr lang="en-US" dirty="0"/>
          </a:p>
        </p:txBody>
      </p:sp>
      <p:sp>
        <p:nvSpPr>
          <p:cNvPr id="11" name="Rounded Rectangle 10"/>
          <p:cNvSpPr/>
          <p:nvPr/>
        </p:nvSpPr>
        <p:spPr>
          <a:xfrm>
            <a:off x="3515974" y="2154692"/>
            <a:ext cx="2292544" cy="4603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Network Designs</a:t>
            </a:r>
            <a:endParaRPr lang="en-US" dirty="0">
              <a:solidFill>
                <a:schemeClr val="tx1"/>
              </a:solidFill>
            </a:endParaRPr>
          </a:p>
        </p:txBody>
      </p:sp>
      <p:sp>
        <p:nvSpPr>
          <p:cNvPr id="14" name="Rounded Rectangle 13"/>
          <p:cNvSpPr/>
          <p:nvPr/>
        </p:nvSpPr>
        <p:spPr>
          <a:xfrm>
            <a:off x="1081348" y="3315709"/>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Recursive Learning</a:t>
            </a:r>
            <a:endParaRPr lang="en-US" dirty="0"/>
          </a:p>
        </p:txBody>
      </p:sp>
      <p:sp>
        <p:nvSpPr>
          <p:cNvPr id="15" name="Rounded Rectangle 14"/>
          <p:cNvSpPr/>
          <p:nvPr/>
        </p:nvSpPr>
        <p:spPr>
          <a:xfrm>
            <a:off x="1081348" y="3813857"/>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Dense Connection</a:t>
            </a:r>
            <a:endParaRPr lang="en-US" dirty="0"/>
          </a:p>
        </p:txBody>
      </p:sp>
      <p:sp>
        <p:nvSpPr>
          <p:cNvPr id="17" name="Rounded Rectangle 16"/>
          <p:cNvSpPr/>
          <p:nvPr/>
        </p:nvSpPr>
        <p:spPr>
          <a:xfrm>
            <a:off x="4798792" y="2857056"/>
            <a:ext cx="3345873" cy="340815"/>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Multipath Learning</a:t>
            </a:r>
            <a:endParaRPr lang="en-US" dirty="0"/>
          </a:p>
        </p:txBody>
      </p:sp>
      <p:sp>
        <p:nvSpPr>
          <p:cNvPr id="18" name="Rounded Rectangle 17"/>
          <p:cNvSpPr/>
          <p:nvPr/>
        </p:nvSpPr>
        <p:spPr>
          <a:xfrm>
            <a:off x="4798791" y="3315708"/>
            <a:ext cx="3345873" cy="340815"/>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Attention Mechanism</a:t>
            </a:r>
            <a:endParaRPr lang="en-US" dirty="0"/>
          </a:p>
        </p:txBody>
      </p:sp>
      <p:sp>
        <p:nvSpPr>
          <p:cNvPr id="19" name="Rounded Rectangle 18"/>
          <p:cNvSpPr/>
          <p:nvPr/>
        </p:nvSpPr>
        <p:spPr>
          <a:xfrm>
            <a:off x="4798791" y="3813857"/>
            <a:ext cx="3345873" cy="3408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Advanced Convolution</a:t>
            </a:r>
            <a:endParaRPr lang="en-US" dirty="0"/>
          </a:p>
        </p:txBody>
      </p:sp>
    </p:spTree>
    <p:extLst>
      <p:ext uri="{BB962C8B-B14F-4D97-AF65-F5344CB8AC3E}">
        <p14:creationId xmlns:p14="http://schemas.microsoft.com/office/powerpoint/2010/main" val="74349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829744" y="13291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System Testing</a:t>
            </a:r>
            <a:endParaRPr sz="2000" dirty="0"/>
          </a:p>
        </p:txBody>
      </p:sp>
      <p:sp>
        <p:nvSpPr>
          <p:cNvPr id="180" name="Google Shape;180;p31"/>
          <p:cNvSpPr txBox="1">
            <a:spLocks noGrp="1"/>
          </p:cNvSpPr>
          <p:nvPr>
            <p:ph type="title" idx="2"/>
          </p:nvPr>
        </p:nvSpPr>
        <p:spPr>
          <a:xfrm>
            <a:off x="4675900" y="13291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solidFill>
                  <a:schemeClr val="bg2"/>
                </a:solidFill>
              </a:rPr>
              <a:t>Conclusion</a:t>
            </a:r>
            <a:endParaRPr sz="2000" dirty="0">
              <a:solidFill>
                <a:schemeClr val="bg2"/>
              </a:solidFill>
            </a:endParaRPr>
          </a:p>
        </p:txBody>
      </p:sp>
      <p:sp>
        <p:nvSpPr>
          <p:cNvPr id="182" name="Google Shape;182;p31"/>
          <p:cNvSpPr txBox="1">
            <a:spLocks noGrp="1"/>
          </p:cNvSpPr>
          <p:nvPr>
            <p:ph type="title" idx="4"/>
          </p:nvPr>
        </p:nvSpPr>
        <p:spPr>
          <a:xfrm>
            <a:off x="6590450" y="1329138"/>
            <a:ext cx="1787400" cy="1482300"/>
          </a:xfrm>
          <a:prstGeom prst="rect">
            <a:avLst/>
          </a:prstGeom>
        </p:spPr>
        <p:txBody>
          <a:bodyPr spcFirstLastPara="1" wrap="square" lIns="91425" tIns="91425" rIns="91425" bIns="91425" anchor="b" anchorCtr="0">
            <a:noAutofit/>
          </a:bodyPr>
          <a:lstStyle/>
          <a:p>
            <a:pPr lvl="0"/>
            <a:r>
              <a:rPr lang="en-US" sz="2000" dirty="0"/>
              <a:t>Future Work</a:t>
            </a:r>
          </a:p>
        </p:txBody>
      </p:sp>
      <p:sp>
        <p:nvSpPr>
          <p:cNvPr id="184" name="Google Shape;184;p31"/>
          <p:cNvSpPr txBox="1">
            <a:spLocks noGrp="1"/>
          </p:cNvSpPr>
          <p:nvPr>
            <p:ph type="title" idx="6"/>
          </p:nvPr>
        </p:nvSpPr>
        <p:spPr>
          <a:xfrm>
            <a:off x="2673713" y="1329138"/>
            <a:ext cx="17874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smtClean="0">
                <a:solidFill>
                  <a:schemeClr val="tx2"/>
                </a:solidFill>
              </a:rPr>
              <a:t>GUI demo</a:t>
            </a:r>
            <a:endParaRPr sz="2000" dirty="0">
              <a:solidFill>
                <a:schemeClr val="tx2"/>
              </a:solidFill>
            </a:endParaRPr>
          </a:p>
        </p:txBody>
      </p:sp>
      <p:sp>
        <p:nvSpPr>
          <p:cNvPr id="186" name="Google Shape;186;p31"/>
          <p:cNvSpPr txBox="1">
            <a:spLocks noGrp="1"/>
          </p:cNvSpPr>
          <p:nvPr>
            <p:ph type="title" idx="8"/>
          </p:nvPr>
        </p:nvSpPr>
        <p:spPr>
          <a:xfrm>
            <a:off x="701675"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dirty="0"/>
          </a:p>
        </p:txBody>
      </p:sp>
      <p:sp>
        <p:nvSpPr>
          <p:cNvPr id="187" name="Google Shape;187;p31"/>
          <p:cNvSpPr txBox="1">
            <a:spLocks noGrp="1"/>
          </p:cNvSpPr>
          <p:nvPr>
            <p:ph type="title" idx="9"/>
          </p:nvPr>
        </p:nvSpPr>
        <p:spPr>
          <a:xfrm>
            <a:off x="6590450"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08</a:t>
            </a:r>
            <a:endParaRPr dirty="0"/>
          </a:p>
        </p:txBody>
      </p:sp>
      <p:sp>
        <p:nvSpPr>
          <p:cNvPr id="188" name="Google Shape;188;p31"/>
          <p:cNvSpPr txBox="1">
            <a:spLocks noGrp="1"/>
          </p:cNvSpPr>
          <p:nvPr>
            <p:ph type="title" idx="13"/>
          </p:nvPr>
        </p:nvSpPr>
        <p:spPr>
          <a:xfrm>
            <a:off x="4611400"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07</a:t>
            </a:r>
            <a:endParaRPr dirty="0"/>
          </a:p>
        </p:txBody>
      </p:sp>
      <p:sp>
        <p:nvSpPr>
          <p:cNvPr id="189" name="Google Shape;189;p31"/>
          <p:cNvSpPr txBox="1">
            <a:spLocks noGrp="1"/>
          </p:cNvSpPr>
          <p:nvPr>
            <p:ph type="title" idx="14"/>
          </p:nvPr>
        </p:nvSpPr>
        <p:spPr>
          <a:xfrm>
            <a:off x="2656538" y="1161763"/>
            <a:ext cx="1851900" cy="109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06</a:t>
            </a:r>
            <a:endParaRPr dirty="0"/>
          </a:p>
        </p:txBody>
      </p:sp>
      <p:sp>
        <p:nvSpPr>
          <p:cNvPr id="15" name="Google Shape;179;p31"/>
          <p:cNvSpPr txBox="1">
            <a:spLocks noGrp="1"/>
          </p:cNvSpPr>
          <p:nvPr>
            <p:ph type="subTitle" idx="1"/>
          </p:nvPr>
        </p:nvSpPr>
        <p:spPr>
          <a:xfrm>
            <a:off x="886313" y="2899038"/>
            <a:ext cx="17874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smtClean="0"/>
              <a:t>Methods of Assesments</a:t>
            </a:r>
          </a:p>
          <a:p>
            <a:pPr marL="285750" lvl="0" indent="-285750" algn="l" rtl="0">
              <a:spcBef>
                <a:spcPts val="0"/>
              </a:spcBef>
              <a:spcAft>
                <a:spcPts val="0"/>
              </a:spcAft>
              <a:buFont typeface="Arial" panose="020B0604020202020204" pitchFamily="34" charset="0"/>
              <a:buChar char="•"/>
            </a:pPr>
            <a:r>
              <a:rPr lang="en" dirty="0" smtClean="0"/>
              <a:t>Datasets</a:t>
            </a:r>
          </a:p>
          <a:p>
            <a:pPr marL="285750" lvl="0" indent="-285750" algn="l" rtl="0">
              <a:spcBef>
                <a:spcPts val="0"/>
              </a:spcBef>
              <a:spcAft>
                <a:spcPts val="0"/>
              </a:spcAft>
              <a:buFont typeface="Arial" panose="020B0604020202020204" pitchFamily="34" charset="0"/>
              <a:buChar char="•"/>
            </a:pPr>
            <a:r>
              <a:rPr lang="en" dirty="0" smtClean="0"/>
              <a:t>Results</a:t>
            </a:r>
            <a:endParaRPr dirty="0"/>
          </a:p>
        </p:txBody>
      </p:sp>
    </p:spTree>
    <p:extLst>
      <p:ext uri="{BB962C8B-B14F-4D97-AF65-F5344CB8AC3E}">
        <p14:creationId xmlns:p14="http://schemas.microsoft.com/office/powerpoint/2010/main" val="4055488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9775" y="1399650"/>
            <a:ext cx="7602952" cy="3023100"/>
          </a:xfrm>
        </p:spPr>
        <p:txBody>
          <a:bodyPr/>
          <a:lstStyle/>
          <a:p>
            <a:pPr algn="just">
              <a:buFont typeface="Arial" panose="020B0604020202020204" pitchFamily="34" charset="0"/>
              <a:buChar char="•"/>
            </a:pPr>
            <a:r>
              <a:rPr lang="en-US" sz="1600" dirty="0"/>
              <a:t>To solve the gradient vanishing problem associated with ultra-deep networks, the He et al. proposed a residual learning </a:t>
            </a:r>
            <a:r>
              <a:rPr lang="en-US" sz="1600" dirty="0" smtClean="0"/>
              <a:t>framework. </a:t>
            </a:r>
          </a:p>
          <a:p>
            <a:pPr algn="just">
              <a:buFont typeface="Arial" panose="020B0604020202020204" pitchFamily="34" charset="0"/>
              <a:buChar char="•"/>
            </a:pPr>
            <a:r>
              <a:rPr lang="en-US" sz="1600" dirty="0" smtClean="0"/>
              <a:t>Residual </a:t>
            </a:r>
            <a:r>
              <a:rPr lang="en-US" sz="1600" dirty="0"/>
              <a:t>connections are simply connections between a layer and layers after the next. </a:t>
            </a:r>
            <a:endParaRPr lang="en-US" sz="1600" dirty="0" smtClean="0"/>
          </a:p>
          <a:p>
            <a:pPr algn="just">
              <a:buFont typeface="Arial" panose="020B0604020202020204" pitchFamily="34" charset="0"/>
              <a:buChar char="•"/>
            </a:pPr>
            <a:r>
              <a:rPr lang="en-US" sz="1600" dirty="0"/>
              <a:t>A residual block </a:t>
            </a:r>
            <a:r>
              <a:rPr lang="en-US" sz="1600" dirty="0" smtClean="0"/>
              <a:t>is </a:t>
            </a:r>
            <a:r>
              <a:rPr lang="en-US" sz="1600" dirty="0"/>
              <a:t>a stack of layers set in such a way that the output of a layer is taken and added to another layer deeper in the block. </a:t>
            </a:r>
            <a:endParaRPr lang="en-US" sz="1600" dirty="0" smtClean="0"/>
          </a:p>
          <a:p>
            <a:pPr algn="just">
              <a:buFont typeface="Arial" panose="020B0604020202020204" pitchFamily="34" charset="0"/>
              <a:buChar char="•"/>
            </a:pPr>
            <a:r>
              <a:rPr lang="en-US" sz="1600" dirty="0"/>
              <a:t>This by-pass connection is known as the shortcut or the skip-connection. </a:t>
            </a:r>
            <a:endParaRPr lang="en-US" sz="2800" dirty="0"/>
          </a:p>
        </p:txBody>
      </p:sp>
      <p:sp>
        <p:nvSpPr>
          <p:cNvPr id="3" name="Title 2"/>
          <p:cNvSpPr>
            <a:spLocks noGrp="1"/>
          </p:cNvSpPr>
          <p:nvPr>
            <p:ph type="title"/>
          </p:nvPr>
        </p:nvSpPr>
        <p:spPr/>
        <p:txBody>
          <a:bodyPr/>
          <a:lstStyle/>
          <a:p>
            <a:r>
              <a:rPr lang="en-US" dirty="0" smtClean="0"/>
              <a:t>Residual Learning</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637432" y="3232151"/>
            <a:ext cx="3361035" cy="1558058"/>
          </a:xfrm>
          <a:prstGeom prst="rect">
            <a:avLst/>
          </a:prstGeom>
          <a:noFill/>
          <a:ln>
            <a:noFill/>
          </a:ln>
        </p:spPr>
      </p:pic>
    </p:spTree>
    <p:extLst>
      <p:ext uri="{BB962C8B-B14F-4D97-AF65-F5344CB8AC3E}">
        <p14:creationId xmlns:p14="http://schemas.microsoft.com/office/powerpoint/2010/main" val="852406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9775" y="1399650"/>
            <a:ext cx="7602952" cy="3023100"/>
          </a:xfrm>
        </p:spPr>
        <p:txBody>
          <a:bodyPr/>
          <a:lstStyle/>
          <a:p>
            <a:pPr algn="just">
              <a:buFont typeface="Arial" panose="020B0604020202020204" pitchFamily="34" charset="0"/>
              <a:buChar char="•"/>
            </a:pPr>
            <a:r>
              <a:rPr lang="en-US" sz="1600" dirty="0" smtClean="0"/>
              <a:t>On </a:t>
            </a:r>
            <a:r>
              <a:rPr lang="en-US" sz="1600" dirty="0"/>
              <a:t>the left is stacking convolution layers together one after the other. On the right we still stack convolution layers as before but we now also add the original input to the output of the convolution block. This is called skip connection </a:t>
            </a:r>
            <a:r>
              <a:rPr lang="en-US" sz="1600" dirty="0" smtClean="0"/>
              <a:t>.</a:t>
            </a:r>
          </a:p>
          <a:p>
            <a:pPr algn="just">
              <a:buFont typeface="Arial" panose="020B0604020202020204" pitchFamily="34" charset="0"/>
              <a:buChar char="•"/>
            </a:pPr>
            <a:endParaRPr lang="en-US" sz="3600" dirty="0"/>
          </a:p>
        </p:txBody>
      </p:sp>
      <p:sp>
        <p:nvSpPr>
          <p:cNvPr id="3" name="Title 2"/>
          <p:cNvSpPr>
            <a:spLocks noGrp="1"/>
          </p:cNvSpPr>
          <p:nvPr>
            <p:ph type="title"/>
          </p:nvPr>
        </p:nvSpPr>
        <p:spPr/>
        <p:txBody>
          <a:bodyPr/>
          <a:lstStyle/>
          <a:p>
            <a:r>
              <a:rPr lang="en-US" dirty="0" smtClean="0"/>
              <a:t>Residual Learning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238" y="2503084"/>
            <a:ext cx="6188025" cy="2089697"/>
          </a:xfrm>
          <a:prstGeom prst="rect">
            <a:avLst/>
          </a:prstGeom>
        </p:spPr>
      </p:pic>
    </p:spTree>
    <p:extLst>
      <p:ext uri="{BB962C8B-B14F-4D97-AF65-F5344CB8AC3E}">
        <p14:creationId xmlns:p14="http://schemas.microsoft.com/office/powerpoint/2010/main" val="3659232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a:t>A recursive block is a collection of recursive units, where the corresponding structures among these recursive units share the same parameters.</a:t>
            </a:r>
          </a:p>
          <a:p>
            <a:pPr>
              <a:spcBef>
                <a:spcPts val="1200"/>
              </a:spcBef>
              <a:buFont typeface="Arial" panose="020B0604020202020204" pitchFamily="34" charset="0"/>
              <a:buChar char="•"/>
            </a:pPr>
            <a:r>
              <a:rPr lang="en-US" sz="1600" dirty="0"/>
              <a:t>In order to obtain a large receptive field without increasing model parameters.</a:t>
            </a:r>
          </a:p>
        </p:txBody>
      </p:sp>
      <p:sp>
        <p:nvSpPr>
          <p:cNvPr id="3" name="Title 2"/>
          <p:cNvSpPr>
            <a:spLocks noGrp="1"/>
          </p:cNvSpPr>
          <p:nvPr>
            <p:ph type="title"/>
          </p:nvPr>
        </p:nvSpPr>
        <p:spPr/>
        <p:txBody>
          <a:bodyPr/>
          <a:lstStyle/>
          <a:p>
            <a:r>
              <a:rPr lang="en-US" dirty="0" smtClean="0"/>
              <a:t>Recursive Learning</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799720" y="2814839"/>
            <a:ext cx="3255010" cy="1903730"/>
          </a:xfrm>
          <a:prstGeom prst="rect">
            <a:avLst/>
          </a:prstGeom>
          <a:noFill/>
          <a:ln>
            <a:noFill/>
          </a:ln>
        </p:spPr>
      </p:pic>
    </p:spTree>
    <p:extLst>
      <p:ext uri="{BB962C8B-B14F-4D97-AF65-F5344CB8AC3E}">
        <p14:creationId xmlns:p14="http://schemas.microsoft.com/office/powerpoint/2010/main" val="3436432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a:t>Huang et al. propose </a:t>
            </a:r>
            <a:r>
              <a:rPr lang="en-US" sz="1600" dirty="0" err="1"/>
              <a:t>DenseNet</a:t>
            </a:r>
            <a:r>
              <a:rPr lang="en-US" sz="1600" dirty="0"/>
              <a:t> based on dense blocks</a:t>
            </a:r>
          </a:p>
          <a:p>
            <a:pPr>
              <a:buFont typeface="Arial" panose="020B0604020202020204" pitchFamily="34" charset="0"/>
              <a:buChar char="•"/>
            </a:pPr>
            <a:r>
              <a:rPr lang="en-US" sz="1600" dirty="0"/>
              <a:t>For each layer in a dense block, the feature maps of all preceding layers are used as inputs, and its own feature maps are used as inputs into all subsequent layers</a:t>
            </a:r>
          </a:p>
          <a:p>
            <a:pPr>
              <a:buFont typeface="Arial" panose="020B0604020202020204" pitchFamily="34" charset="0"/>
              <a:buChar char="•"/>
            </a:pPr>
            <a:endParaRPr lang="en-US" sz="1600" dirty="0"/>
          </a:p>
        </p:txBody>
      </p:sp>
      <p:sp>
        <p:nvSpPr>
          <p:cNvPr id="3" name="Title 2"/>
          <p:cNvSpPr>
            <a:spLocks noGrp="1"/>
          </p:cNvSpPr>
          <p:nvPr>
            <p:ph type="title"/>
          </p:nvPr>
        </p:nvSpPr>
        <p:spPr/>
        <p:txBody>
          <a:bodyPr/>
          <a:lstStyle/>
          <a:p>
            <a:r>
              <a:rPr lang="en-US" dirty="0" smtClean="0"/>
              <a:t>Dense Connection</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716500" y="2583122"/>
            <a:ext cx="3794125" cy="1972310"/>
          </a:xfrm>
          <a:prstGeom prst="rect">
            <a:avLst/>
          </a:prstGeom>
          <a:noFill/>
          <a:ln>
            <a:noFill/>
          </a:ln>
        </p:spPr>
      </p:pic>
    </p:spTree>
    <p:extLst>
      <p:ext uri="{BB962C8B-B14F-4D97-AF65-F5344CB8AC3E}">
        <p14:creationId xmlns:p14="http://schemas.microsoft.com/office/powerpoint/2010/main" val="3370533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S</a:t>
            </a:r>
            <a:r>
              <a:rPr lang="en" dirty="0" smtClean="0"/>
              <a:t>imilar applications</a:t>
            </a:r>
            <a:endParaRPr dirty="0"/>
          </a:p>
        </p:txBody>
      </p:sp>
    </p:spTree>
    <p:extLst>
      <p:ext uri="{BB962C8B-B14F-4D97-AF65-F5344CB8AC3E}">
        <p14:creationId xmlns:p14="http://schemas.microsoft.com/office/powerpoint/2010/main" val="1305608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Font typeface="Arial" panose="020B0604020202020204" pitchFamily="34" charset="0"/>
              <a:buChar char="•"/>
            </a:pPr>
            <a:r>
              <a:rPr lang="en-US" sz="1600" dirty="0" smtClean="0"/>
              <a:t>Similar real-world applications like Adobe Photoshop added super resolution feature in their application.</a:t>
            </a:r>
          </a:p>
          <a:p>
            <a:pPr>
              <a:buFont typeface="Arial" panose="020B0604020202020204" pitchFamily="34" charset="0"/>
              <a:buChar char="•"/>
            </a:pPr>
            <a:r>
              <a:rPr lang="en-US" sz="1600" dirty="0" smtClean="0"/>
              <a:t>3 applications were used for comparative study</a:t>
            </a:r>
            <a:endParaRPr lang="en-US" sz="1600" dirty="0"/>
          </a:p>
        </p:txBody>
      </p:sp>
      <p:sp>
        <p:nvSpPr>
          <p:cNvPr id="3" name="Title 2"/>
          <p:cNvSpPr>
            <a:spLocks noGrp="1"/>
          </p:cNvSpPr>
          <p:nvPr>
            <p:ph type="title"/>
          </p:nvPr>
        </p:nvSpPr>
        <p:spPr/>
        <p:txBody>
          <a:bodyPr/>
          <a:lstStyle/>
          <a:p>
            <a:r>
              <a:rPr lang="en-US" dirty="0" smtClean="0"/>
              <a:t>Similar Applications</a:t>
            </a:r>
            <a:endParaRPr lang="en-US" dirty="0"/>
          </a:p>
        </p:txBody>
      </p:sp>
      <p:sp>
        <p:nvSpPr>
          <p:cNvPr id="4" name="Rounded Rectangle 3"/>
          <p:cNvSpPr/>
          <p:nvPr/>
        </p:nvSpPr>
        <p:spPr>
          <a:xfrm>
            <a:off x="1060566" y="2653631"/>
            <a:ext cx="3345179" cy="5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Adobe Photoshop</a:t>
            </a:r>
            <a:endParaRPr lang="en-US" dirty="0"/>
          </a:p>
        </p:txBody>
      </p:sp>
      <p:sp>
        <p:nvSpPr>
          <p:cNvPr id="5" name="Rounded Rectangle 4"/>
          <p:cNvSpPr/>
          <p:nvPr/>
        </p:nvSpPr>
        <p:spPr>
          <a:xfrm>
            <a:off x="4984592" y="2653631"/>
            <a:ext cx="3411263" cy="5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Topaz </a:t>
            </a:r>
            <a:r>
              <a:rPr lang="en-US" dirty="0" err="1" smtClean="0"/>
              <a:t>Gigapixel</a:t>
            </a:r>
            <a:r>
              <a:rPr lang="en-US" dirty="0" smtClean="0"/>
              <a:t> AI</a:t>
            </a:r>
            <a:endParaRPr lang="en-US" dirty="0"/>
          </a:p>
        </p:txBody>
      </p:sp>
      <p:sp>
        <p:nvSpPr>
          <p:cNvPr id="6" name="Rounded Rectangle 5"/>
          <p:cNvSpPr/>
          <p:nvPr/>
        </p:nvSpPr>
        <p:spPr>
          <a:xfrm>
            <a:off x="2951712" y="3641633"/>
            <a:ext cx="3428306" cy="566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Enhance</a:t>
            </a:r>
            <a:endParaRPr lang="en-US" dirty="0"/>
          </a:p>
        </p:txBody>
      </p:sp>
    </p:spTree>
    <p:extLst>
      <p:ext uri="{BB962C8B-B14F-4D97-AF65-F5344CB8AC3E}">
        <p14:creationId xmlns:p14="http://schemas.microsoft.com/office/powerpoint/2010/main" val="3232188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Aft>
                <a:spcPts val="600"/>
              </a:spcAft>
              <a:buFont typeface="Arial" panose="020B0604020202020204" pitchFamily="34" charset="0"/>
              <a:buChar char="•"/>
            </a:pPr>
            <a:r>
              <a:rPr lang="en-US" sz="1600" dirty="0" smtClean="0"/>
              <a:t>Adobe </a:t>
            </a:r>
            <a:r>
              <a:rPr lang="en-US" sz="1600" dirty="0"/>
              <a:t>has been adding machine-learning and AI-powered features to Photoshop and Photoshop </a:t>
            </a:r>
            <a:r>
              <a:rPr lang="en-US" sz="1600" dirty="0" err="1"/>
              <a:t>Lightroom</a:t>
            </a:r>
            <a:r>
              <a:rPr lang="en-US" sz="1600" dirty="0"/>
              <a:t>. In March 2021. </a:t>
            </a:r>
          </a:p>
          <a:p>
            <a:pPr>
              <a:spcAft>
                <a:spcPts val="600"/>
              </a:spcAft>
              <a:buFont typeface="Arial" panose="020B0604020202020204" pitchFamily="34" charset="0"/>
              <a:buChar char="•"/>
            </a:pPr>
            <a:r>
              <a:rPr lang="en-US" sz="1600" dirty="0" smtClean="0"/>
              <a:t>It </a:t>
            </a:r>
            <a:r>
              <a:rPr lang="en-US" sz="1600" dirty="0"/>
              <a:t>only takes the images in 2 formats (JPG, TIFF) </a:t>
            </a:r>
          </a:p>
          <a:p>
            <a:pPr>
              <a:spcAft>
                <a:spcPts val="600"/>
              </a:spcAft>
              <a:buFont typeface="Arial" panose="020B0604020202020204" pitchFamily="34" charset="0"/>
              <a:buChar char="•"/>
            </a:pPr>
            <a:r>
              <a:rPr lang="en-US" sz="1600" dirty="0" smtClean="0"/>
              <a:t>It </a:t>
            </a:r>
            <a:r>
              <a:rPr lang="en-US" sz="1600" dirty="0"/>
              <a:t>has only x2 scale </a:t>
            </a:r>
          </a:p>
        </p:txBody>
      </p:sp>
      <p:sp>
        <p:nvSpPr>
          <p:cNvPr id="3" name="Title 2"/>
          <p:cNvSpPr>
            <a:spLocks noGrp="1"/>
          </p:cNvSpPr>
          <p:nvPr>
            <p:ph type="title"/>
          </p:nvPr>
        </p:nvSpPr>
        <p:spPr/>
        <p:txBody>
          <a:bodyPr/>
          <a:lstStyle/>
          <a:p>
            <a:r>
              <a:rPr lang="en-US" dirty="0" smtClean="0"/>
              <a:t>Adobe Photoshop</a:t>
            </a:r>
            <a:endParaRPr lang="en-US" dirty="0"/>
          </a:p>
        </p:txBody>
      </p:sp>
      <p:pic>
        <p:nvPicPr>
          <p:cNvPr id="4" name="Picture 3"/>
          <p:cNvPicPr>
            <a:picLocks noChangeAspect="1"/>
          </p:cNvPicPr>
          <p:nvPr/>
        </p:nvPicPr>
        <p:blipFill>
          <a:blip r:embed="rId2"/>
          <a:stretch>
            <a:fillRect/>
          </a:stretch>
        </p:blipFill>
        <p:spPr>
          <a:xfrm>
            <a:off x="6401289" y="2468625"/>
            <a:ext cx="2139549" cy="1954125"/>
          </a:xfrm>
          <a:prstGeom prst="rect">
            <a:avLst/>
          </a:prstGeom>
        </p:spPr>
      </p:pic>
    </p:spTree>
    <p:extLst>
      <p:ext uri="{BB962C8B-B14F-4D97-AF65-F5344CB8AC3E}">
        <p14:creationId xmlns:p14="http://schemas.microsoft.com/office/powerpoint/2010/main" val="2266697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Aft>
                <a:spcPts val="600"/>
              </a:spcAft>
              <a:buFont typeface="Arial" panose="020B0604020202020204" pitchFamily="34" charset="0"/>
              <a:buChar char="•"/>
            </a:pPr>
            <a:r>
              <a:rPr lang="en-US" sz="1600" dirty="0" smtClean="0"/>
              <a:t>Topaz </a:t>
            </a:r>
            <a:r>
              <a:rPr lang="en-US" sz="1600" dirty="0" err="1"/>
              <a:t>Gigapixel</a:t>
            </a:r>
            <a:r>
              <a:rPr lang="en-US" sz="1600" dirty="0"/>
              <a:t> AI is an advanced image enlarging software that uses artificial intelligence to upscale photos by up </a:t>
            </a:r>
            <a:r>
              <a:rPr lang="en-US" sz="1600" dirty="0" smtClean="0"/>
              <a:t>to 800</a:t>
            </a:r>
            <a:r>
              <a:rPr lang="en-US" sz="1600" dirty="0"/>
              <a:t>% </a:t>
            </a:r>
          </a:p>
          <a:p>
            <a:pPr>
              <a:spcAft>
                <a:spcPts val="600"/>
              </a:spcAft>
              <a:buFont typeface="Arial" panose="020B0604020202020204" pitchFamily="34" charset="0"/>
              <a:buChar char="•"/>
            </a:pPr>
            <a:r>
              <a:rPr lang="en-US" sz="1600" dirty="0" smtClean="0"/>
              <a:t>It </a:t>
            </a:r>
            <a:r>
              <a:rPr lang="en-US" sz="1600" dirty="0"/>
              <a:t>has x2, x4, x6 and x8 scale </a:t>
            </a:r>
          </a:p>
        </p:txBody>
      </p:sp>
      <p:sp>
        <p:nvSpPr>
          <p:cNvPr id="3" name="Title 2"/>
          <p:cNvSpPr>
            <a:spLocks noGrp="1"/>
          </p:cNvSpPr>
          <p:nvPr>
            <p:ph type="title"/>
          </p:nvPr>
        </p:nvSpPr>
        <p:spPr/>
        <p:txBody>
          <a:bodyPr/>
          <a:lstStyle/>
          <a:p>
            <a:r>
              <a:rPr lang="en-US" dirty="0"/>
              <a:t>Topaz </a:t>
            </a:r>
            <a:r>
              <a:rPr lang="en-US" dirty="0" err="1"/>
              <a:t>Gigapixel</a:t>
            </a:r>
            <a:r>
              <a:rPr lang="en-US" dirty="0"/>
              <a:t> AI</a:t>
            </a:r>
          </a:p>
        </p:txBody>
      </p:sp>
      <p:pic>
        <p:nvPicPr>
          <p:cNvPr id="1028"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926" y="2544997"/>
            <a:ext cx="2136773" cy="213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323850" indent="-171450">
              <a:buFont typeface="Arial" panose="020B0604020202020204" pitchFamily="34" charset="0"/>
              <a:buChar char="•"/>
            </a:pPr>
            <a:r>
              <a:rPr lang="en-US" sz="1600" dirty="0" smtClean="0"/>
              <a:t>Let's </a:t>
            </a:r>
            <a:r>
              <a:rPr lang="en-US" sz="1600" dirty="0"/>
              <a:t>Enhance is a Ukrainian start-up which develops an online service driven by artificial intelligence. </a:t>
            </a:r>
          </a:p>
          <a:p>
            <a:pPr marL="323850" indent="-171450">
              <a:buFont typeface="Arial" panose="020B0604020202020204" pitchFamily="34" charset="0"/>
              <a:buChar char="•"/>
            </a:pPr>
            <a:r>
              <a:rPr lang="en-US" sz="1600" dirty="0" smtClean="0"/>
              <a:t>Which </a:t>
            </a:r>
            <a:r>
              <a:rPr lang="en-US" sz="1600" dirty="0"/>
              <a:t>allows improving images and zooming them without losing quality. </a:t>
            </a:r>
          </a:p>
          <a:p>
            <a:pPr marL="323850" indent="-171450">
              <a:buFont typeface="Arial" panose="020B0604020202020204" pitchFamily="34" charset="0"/>
              <a:buChar char="•"/>
            </a:pPr>
            <a:r>
              <a:rPr lang="en-US" sz="1600" dirty="0" smtClean="0"/>
              <a:t>According </a:t>
            </a:r>
            <a:r>
              <a:rPr lang="en-US" sz="1600" dirty="0"/>
              <a:t>to the developers, they used the super-resolution technology of machine learning. </a:t>
            </a:r>
          </a:p>
          <a:p>
            <a:pPr marL="323850" indent="-171450">
              <a:buFont typeface="Arial" panose="020B0604020202020204" pitchFamily="34" charset="0"/>
              <a:buChar char="•"/>
            </a:pPr>
            <a:r>
              <a:rPr lang="en-US" sz="1600" dirty="0" smtClean="0"/>
              <a:t>It </a:t>
            </a:r>
            <a:r>
              <a:rPr lang="en-US" sz="1600" dirty="0"/>
              <a:t>has only x2 scale </a:t>
            </a:r>
          </a:p>
        </p:txBody>
      </p:sp>
      <p:sp>
        <p:nvSpPr>
          <p:cNvPr id="3" name="Title 2"/>
          <p:cNvSpPr>
            <a:spLocks noGrp="1"/>
          </p:cNvSpPr>
          <p:nvPr>
            <p:ph type="title"/>
          </p:nvPr>
        </p:nvSpPr>
        <p:spPr/>
        <p:txBody>
          <a:bodyPr/>
          <a:lstStyle/>
          <a:p>
            <a:r>
              <a:rPr lang="en-US" dirty="0" smtClean="0"/>
              <a:t>Let’s Enhance</a:t>
            </a:r>
            <a:endParaRPr lang="en-US" dirty="0"/>
          </a:p>
        </p:txBody>
      </p:sp>
      <p:pic>
        <p:nvPicPr>
          <p:cNvPr id="4" name="Picture 3"/>
          <p:cNvPicPr>
            <a:picLocks noChangeAspect="1"/>
          </p:cNvPicPr>
          <p:nvPr/>
        </p:nvPicPr>
        <p:blipFill>
          <a:blip r:embed="rId2"/>
          <a:stretch>
            <a:fillRect/>
          </a:stretch>
        </p:blipFill>
        <p:spPr>
          <a:xfrm>
            <a:off x="5210449" y="2676703"/>
            <a:ext cx="3191192" cy="1746047"/>
          </a:xfrm>
          <a:prstGeom prst="rect">
            <a:avLst/>
          </a:prstGeom>
        </p:spPr>
      </p:pic>
    </p:spTree>
    <p:extLst>
      <p:ext uri="{BB962C8B-B14F-4D97-AF65-F5344CB8AC3E}">
        <p14:creationId xmlns:p14="http://schemas.microsoft.com/office/powerpoint/2010/main" val="240431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System description</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388502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Introduction</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T</a:t>
            </a:r>
            <a:r>
              <a:rPr lang="en-US" sz="1600" dirty="0" smtClean="0"/>
              <a:t>his project </a:t>
            </a:r>
            <a:r>
              <a:rPr lang="en-US" sz="1600" dirty="0"/>
              <a:t>aim to reach super resolution image, the process is to take an input low resolution image and then producing an output super resolution image that represents the high resolution image of the input. </a:t>
            </a:r>
          </a:p>
        </p:txBody>
      </p:sp>
      <p:sp>
        <p:nvSpPr>
          <p:cNvPr id="3" name="Title 2"/>
          <p:cNvSpPr>
            <a:spLocks noGrp="1"/>
          </p:cNvSpPr>
          <p:nvPr>
            <p:ph type="title"/>
          </p:nvPr>
        </p:nvSpPr>
        <p:spPr/>
        <p:txBody>
          <a:bodyPr/>
          <a:lstStyle/>
          <a:p>
            <a:r>
              <a:rPr lang="en-US" dirty="0" smtClean="0"/>
              <a:t>System description</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09775" y="2348011"/>
            <a:ext cx="7434900" cy="2514933"/>
          </a:xfrm>
          <a:prstGeom prst="rect">
            <a:avLst/>
          </a:prstGeom>
        </p:spPr>
      </p:pic>
    </p:spTree>
    <p:extLst>
      <p:ext uri="{BB962C8B-B14F-4D97-AF65-F5344CB8AC3E}">
        <p14:creationId xmlns:p14="http://schemas.microsoft.com/office/powerpoint/2010/main" val="2517811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26773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System Implementation</a:t>
            </a:r>
            <a:endParaRPr sz="4800" dirty="0"/>
          </a:p>
        </p:txBody>
      </p:sp>
      <p:sp>
        <p:nvSpPr>
          <p:cNvPr id="213" name="Google Shape;213;p35"/>
          <p:cNvSpPr txBox="1">
            <a:spLocks noGrp="1"/>
          </p:cNvSpPr>
          <p:nvPr>
            <p:ph type="title" idx="2"/>
          </p:nvPr>
        </p:nvSpPr>
        <p:spPr>
          <a:xfrm>
            <a:off x="2808750" y="1560479"/>
            <a:ext cx="3526500" cy="10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1505460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System implementation</a:t>
            </a:r>
            <a:endParaRPr lang="en-US" dirty="0"/>
          </a:p>
        </p:txBody>
      </p:sp>
      <p:grpSp>
        <p:nvGrpSpPr>
          <p:cNvPr id="4" name="Group 3"/>
          <p:cNvGrpSpPr/>
          <p:nvPr/>
        </p:nvGrpSpPr>
        <p:grpSpPr>
          <a:xfrm>
            <a:off x="701600" y="1709965"/>
            <a:ext cx="5148482" cy="514800"/>
            <a:chOff x="0" y="48469"/>
            <a:chExt cx="5148482" cy="514800"/>
          </a:xfrm>
        </p:grpSpPr>
        <p:sp>
          <p:nvSpPr>
            <p:cNvPr id="17" name="Rounded Rectangle 16"/>
            <p:cNvSpPr/>
            <p:nvPr/>
          </p:nvSpPr>
          <p:spPr>
            <a:xfrm>
              <a:off x="0" y="4846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txBox="1"/>
            <p:nvPr/>
          </p:nvSpPr>
          <p:spPr>
            <a:xfrm>
              <a:off x="25130" y="7359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System Platform</a:t>
              </a:r>
              <a:endParaRPr lang="en-US" sz="2200" kern="1200" dirty="0"/>
            </a:p>
          </p:txBody>
        </p:sp>
      </p:grpSp>
      <p:grpSp>
        <p:nvGrpSpPr>
          <p:cNvPr id="5" name="Group 4"/>
          <p:cNvGrpSpPr/>
          <p:nvPr/>
        </p:nvGrpSpPr>
        <p:grpSpPr>
          <a:xfrm>
            <a:off x="701600" y="2288125"/>
            <a:ext cx="5148482" cy="514800"/>
            <a:chOff x="0" y="626629"/>
            <a:chExt cx="5148482" cy="514800"/>
          </a:xfrm>
        </p:grpSpPr>
        <p:sp>
          <p:nvSpPr>
            <p:cNvPr id="15" name="Rounded Rectangle 14"/>
            <p:cNvSpPr/>
            <p:nvPr/>
          </p:nvSpPr>
          <p:spPr>
            <a:xfrm>
              <a:off x="0" y="626629"/>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6"/>
            <p:cNvSpPr txBox="1"/>
            <p:nvPr/>
          </p:nvSpPr>
          <p:spPr>
            <a:xfrm>
              <a:off x="25130" y="651759"/>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System Training</a:t>
              </a:r>
              <a:endParaRPr lang="en-US" sz="2200" kern="1200" dirty="0"/>
            </a:p>
          </p:txBody>
        </p:sp>
      </p:grpSp>
      <p:grpSp>
        <p:nvGrpSpPr>
          <p:cNvPr id="6" name="Group 5"/>
          <p:cNvGrpSpPr/>
          <p:nvPr/>
        </p:nvGrpSpPr>
        <p:grpSpPr>
          <a:xfrm>
            <a:off x="1719909" y="2841155"/>
            <a:ext cx="2574240" cy="514800"/>
            <a:chOff x="0" y="1204790"/>
            <a:chExt cx="5148482" cy="514800"/>
          </a:xfrm>
        </p:grpSpPr>
        <p:sp>
          <p:nvSpPr>
            <p:cNvPr id="13" name="Rounded Rectangle 12"/>
            <p:cNvSpPr/>
            <p:nvPr/>
          </p:nvSpPr>
          <p:spPr>
            <a:xfrm>
              <a:off x="0" y="1204790"/>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8"/>
            <p:cNvSpPr txBox="1"/>
            <p:nvPr/>
          </p:nvSpPr>
          <p:spPr>
            <a:xfrm>
              <a:off x="25130" y="1229920"/>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Training Dataset</a:t>
              </a:r>
              <a:endParaRPr lang="en-US" sz="2200" kern="1200" dirty="0"/>
            </a:p>
          </p:txBody>
        </p:sp>
      </p:grpSp>
      <p:grpSp>
        <p:nvGrpSpPr>
          <p:cNvPr id="20" name="Group 19"/>
          <p:cNvGrpSpPr/>
          <p:nvPr/>
        </p:nvGrpSpPr>
        <p:grpSpPr>
          <a:xfrm>
            <a:off x="1732474" y="3429972"/>
            <a:ext cx="2574240" cy="514800"/>
            <a:chOff x="0" y="1204790"/>
            <a:chExt cx="5148482" cy="514800"/>
          </a:xfrm>
        </p:grpSpPr>
        <p:sp>
          <p:nvSpPr>
            <p:cNvPr id="21" name="Rounded Rectangle 20"/>
            <p:cNvSpPr/>
            <p:nvPr/>
          </p:nvSpPr>
          <p:spPr>
            <a:xfrm>
              <a:off x="0" y="1204790"/>
              <a:ext cx="5148482" cy="514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8"/>
            <p:cNvSpPr txBox="1"/>
            <p:nvPr/>
          </p:nvSpPr>
          <p:spPr>
            <a:xfrm>
              <a:off x="25130" y="1229920"/>
              <a:ext cx="509822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7 Models</a:t>
              </a:r>
              <a:endParaRPr lang="en-US" sz="2200" kern="1200" dirty="0"/>
            </a:p>
          </p:txBody>
        </p:sp>
      </p:grpSp>
    </p:spTree>
    <p:extLst>
      <p:ext uri="{BB962C8B-B14F-4D97-AF65-F5344CB8AC3E}">
        <p14:creationId xmlns:p14="http://schemas.microsoft.com/office/powerpoint/2010/main" val="1345604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System Platform</a:t>
            </a:r>
            <a:endParaRPr dirty="0"/>
          </a:p>
        </p:txBody>
      </p:sp>
    </p:spTree>
    <p:extLst>
      <p:ext uri="{BB962C8B-B14F-4D97-AF65-F5344CB8AC3E}">
        <p14:creationId xmlns:p14="http://schemas.microsoft.com/office/powerpoint/2010/main" val="3884871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System platform</a:t>
            </a:r>
            <a:endParaRPr lang="en-US" b="1" dirty="0"/>
          </a:p>
        </p:txBody>
      </p:sp>
      <p:grpSp>
        <p:nvGrpSpPr>
          <p:cNvPr id="6" name="Google Shape;761;p102"/>
          <p:cNvGrpSpPr/>
          <p:nvPr/>
        </p:nvGrpSpPr>
        <p:grpSpPr>
          <a:xfrm>
            <a:off x="875073" y="3898209"/>
            <a:ext cx="8178385" cy="1007814"/>
            <a:chOff x="-128807" y="1358340"/>
            <a:chExt cx="8178385" cy="1007814"/>
          </a:xfrm>
        </p:grpSpPr>
        <p:sp>
          <p:nvSpPr>
            <p:cNvPr id="8" name="Google Shape;763;p102"/>
            <p:cNvSpPr/>
            <p:nvPr/>
          </p:nvSpPr>
          <p:spPr>
            <a:xfrm>
              <a:off x="10596" y="1365310"/>
              <a:ext cx="3629463" cy="476971"/>
            </a:xfrm>
            <a:prstGeom prst="rect">
              <a:avLst/>
            </a:prstGeom>
            <a:noFill/>
            <a:ln>
              <a:noFill/>
            </a:ln>
          </p:spPr>
          <p:txBody>
            <a:bodyPr spcFirstLastPara="1" wrap="square" lIns="91425" tIns="91425" rIns="91425" bIns="91425" anchor="ctr" anchorCtr="0">
              <a:noAutofit/>
            </a:bodyPr>
            <a:lstStyle/>
            <a:p>
              <a:pPr>
                <a:buClr>
                  <a:srgbClr val="000000"/>
                </a:buClr>
                <a:buSzPts val="1400"/>
              </a:pPr>
              <a:endParaRPr/>
            </a:p>
          </p:txBody>
        </p:sp>
        <p:sp>
          <p:nvSpPr>
            <p:cNvPr id="9" name="Google Shape;764;p102"/>
            <p:cNvSpPr txBox="1"/>
            <p:nvPr/>
          </p:nvSpPr>
          <p:spPr>
            <a:xfrm>
              <a:off x="-128806" y="1365310"/>
              <a:ext cx="3629463" cy="476971"/>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2400"/>
              </a:pPr>
              <a:r>
                <a:rPr lang="en-US" sz="2400" b="1" dirty="0">
                  <a:solidFill>
                    <a:schemeClr val="dk1"/>
                  </a:solidFill>
                  <a:latin typeface="Century Gothic"/>
                  <a:ea typeface="Century Gothic"/>
                  <a:cs typeface="Century Gothic"/>
                  <a:sym typeface="Century Gothic"/>
                </a:rPr>
                <a:t>Programming Language</a:t>
              </a:r>
              <a:endParaRPr dirty="0"/>
            </a:p>
          </p:txBody>
        </p:sp>
        <p:sp>
          <p:nvSpPr>
            <p:cNvPr id="10" name="Google Shape;765;p102"/>
            <p:cNvSpPr/>
            <p:nvPr/>
          </p:nvSpPr>
          <p:spPr>
            <a:xfrm>
              <a:off x="10596" y="1886457"/>
              <a:ext cx="3629463" cy="479697"/>
            </a:xfrm>
            <a:prstGeom prst="rect">
              <a:avLst/>
            </a:prstGeom>
            <a:noFill/>
            <a:ln>
              <a:noFill/>
            </a:ln>
          </p:spPr>
          <p:txBody>
            <a:bodyPr spcFirstLastPara="1" wrap="square" lIns="91425" tIns="91425" rIns="91425" bIns="91425" anchor="ctr" anchorCtr="0">
              <a:noAutofit/>
            </a:bodyPr>
            <a:lstStyle/>
            <a:p>
              <a:pPr>
                <a:buClr>
                  <a:srgbClr val="000000"/>
                </a:buClr>
                <a:buSzPts val="1400"/>
              </a:pPr>
              <a:endParaRPr/>
            </a:p>
          </p:txBody>
        </p:sp>
        <p:sp>
          <p:nvSpPr>
            <p:cNvPr id="11" name="Google Shape;766;p102"/>
            <p:cNvSpPr txBox="1"/>
            <p:nvPr/>
          </p:nvSpPr>
          <p:spPr>
            <a:xfrm>
              <a:off x="-128807" y="1886457"/>
              <a:ext cx="3629463" cy="479697"/>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1700"/>
              </a:pPr>
              <a:r>
                <a:rPr lang="en-US" sz="1700" dirty="0">
                  <a:solidFill>
                    <a:schemeClr val="dk1"/>
                  </a:solidFill>
                  <a:latin typeface="Century Gothic"/>
                  <a:ea typeface="Century Gothic"/>
                  <a:cs typeface="Century Gothic"/>
                  <a:sym typeface="Century Gothic"/>
                </a:rPr>
                <a:t>Python </a:t>
              </a:r>
              <a:r>
                <a:rPr lang="en-US" sz="1700" dirty="0" smtClean="0">
                  <a:solidFill>
                    <a:schemeClr val="dk1"/>
                  </a:solidFill>
                  <a:latin typeface="Century Gothic"/>
                  <a:ea typeface="Century Gothic"/>
                  <a:cs typeface="Century Gothic"/>
                  <a:sym typeface="Century Gothic"/>
                </a:rPr>
                <a:t>3.9.4</a:t>
              </a:r>
              <a:endParaRPr dirty="0"/>
            </a:p>
          </p:txBody>
        </p:sp>
        <p:sp>
          <p:nvSpPr>
            <p:cNvPr id="13" name="Google Shape;768;p102"/>
            <p:cNvSpPr/>
            <p:nvPr/>
          </p:nvSpPr>
          <p:spPr>
            <a:xfrm>
              <a:off x="4275215" y="1365310"/>
              <a:ext cx="3629463" cy="476971"/>
            </a:xfrm>
            <a:prstGeom prst="rect">
              <a:avLst/>
            </a:prstGeom>
            <a:noFill/>
            <a:ln>
              <a:noFill/>
            </a:ln>
          </p:spPr>
          <p:txBody>
            <a:bodyPr spcFirstLastPara="1" wrap="square" lIns="91425" tIns="91425" rIns="91425" bIns="91425" anchor="ctr" anchorCtr="0">
              <a:noAutofit/>
            </a:bodyPr>
            <a:lstStyle/>
            <a:p>
              <a:pPr>
                <a:buClr>
                  <a:srgbClr val="000000"/>
                </a:buClr>
                <a:buSzPts val="1400"/>
              </a:pPr>
              <a:endParaRPr/>
            </a:p>
          </p:txBody>
        </p:sp>
        <p:sp>
          <p:nvSpPr>
            <p:cNvPr id="14" name="Google Shape;769;p102"/>
            <p:cNvSpPr txBox="1"/>
            <p:nvPr/>
          </p:nvSpPr>
          <p:spPr>
            <a:xfrm>
              <a:off x="4420115" y="1358340"/>
              <a:ext cx="3629463" cy="476971"/>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2400"/>
              </a:pPr>
              <a:r>
                <a:rPr lang="en-US" sz="2400" b="1" dirty="0">
                  <a:solidFill>
                    <a:schemeClr val="dk1"/>
                  </a:solidFill>
                  <a:latin typeface="Century Gothic"/>
                  <a:ea typeface="Century Gothic"/>
                  <a:cs typeface="Century Gothic"/>
                  <a:sym typeface="Century Gothic"/>
                </a:rPr>
                <a:t>Libraries</a:t>
              </a:r>
              <a:endParaRPr dirty="0"/>
            </a:p>
          </p:txBody>
        </p:sp>
        <p:sp>
          <p:nvSpPr>
            <p:cNvPr id="15" name="Google Shape;770;p102"/>
            <p:cNvSpPr/>
            <p:nvPr/>
          </p:nvSpPr>
          <p:spPr>
            <a:xfrm>
              <a:off x="4275215" y="1886457"/>
              <a:ext cx="3629463" cy="479697"/>
            </a:xfrm>
            <a:prstGeom prst="rect">
              <a:avLst/>
            </a:prstGeom>
            <a:noFill/>
            <a:ln>
              <a:noFill/>
            </a:ln>
          </p:spPr>
          <p:txBody>
            <a:bodyPr spcFirstLastPara="1" wrap="square" lIns="91425" tIns="91425" rIns="91425" bIns="91425" anchor="ctr" anchorCtr="0">
              <a:noAutofit/>
            </a:bodyPr>
            <a:lstStyle/>
            <a:p>
              <a:pPr>
                <a:buClr>
                  <a:srgbClr val="000000"/>
                </a:buClr>
                <a:buSzPts val="1400"/>
              </a:pPr>
              <a:endParaRPr/>
            </a:p>
          </p:txBody>
        </p:sp>
        <p:sp>
          <p:nvSpPr>
            <p:cNvPr id="16" name="Google Shape;771;p102"/>
            <p:cNvSpPr txBox="1"/>
            <p:nvPr/>
          </p:nvSpPr>
          <p:spPr>
            <a:xfrm>
              <a:off x="4420115" y="1859111"/>
              <a:ext cx="3629463" cy="479697"/>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1700"/>
              </a:pPr>
              <a:r>
                <a:rPr lang="en-US" sz="1700" dirty="0" err="1" smtClean="0">
                  <a:solidFill>
                    <a:schemeClr val="dk1"/>
                  </a:solidFill>
                  <a:latin typeface="Century Gothic"/>
                  <a:ea typeface="Century Gothic"/>
                  <a:cs typeface="Century Gothic"/>
                  <a:sym typeface="Century Gothic"/>
                </a:rPr>
                <a:t>TensorFlow</a:t>
              </a:r>
              <a:endParaRPr lang="en-US" sz="1700" dirty="0" smtClean="0">
                <a:solidFill>
                  <a:schemeClr val="dk1"/>
                </a:solidFill>
                <a:latin typeface="Century Gothic"/>
                <a:ea typeface="Century Gothic"/>
                <a:cs typeface="Century Gothic"/>
                <a:sym typeface="Century Gothic"/>
              </a:endParaRPr>
            </a:p>
            <a:p>
              <a:pPr algn="ctr">
                <a:lnSpc>
                  <a:spcPct val="90000"/>
                </a:lnSpc>
                <a:buClr>
                  <a:schemeClr val="dk1"/>
                </a:buClr>
                <a:buSzPts val="1700"/>
              </a:pPr>
              <a:r>
                <a:rPr lang="en-US" sz="1700" dirty="0" err="1" smtClean="0">
                  <a:solidFill>
                    <a:schemeClr val="dk1"/>
                  </a:solidFill>
                  <a:latin typeface="Century Gothic"/>
                  <a:sym typeface="Century Gothic"/>
                </a:rPr>
                <a:t>Keras</a:t>
              </a:r>
              <a:endParaRPr dirty="0"/>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52" y="2720985"/>
            <a:ext cx="1162106" cy="116210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492" y="2703216"/>
            <a:ext cx="1798469" cy="111578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249" y="1499552"/>
            <a:ext cx="2157110" cy="107855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95" y="1498036"/>
            <a:ext cx="3356528" cy="843718"/>
          </a:xfrm>
          <a:prstGeom prst="rect">
            <a:avLst/>
          </a:prstGeom>
        </p:spPr>
      </p:pic>
    </p:spTree>
    <p:extLst>
      <p:ext uri="{BB962C8B-B14F-4D97-AF65-F5344CB8AC3E}">
        <p14:creationId xmlns:p14="http://schemas.microsoft.com/office/powerpoint/2010/main" val="7124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System Training</a:t>
            </a:r>
            <a:endParaRPr dirty="0"/>
          </a:p>
        </p:txBody>
      </p:sp>
    </p:spTree>
    <p:extLst>
      <p:ext uri="{BB962C8B-B14F-4D97-AF65-F5344CB8AC3E}">
        <p14:creationId xmlns:p14="http://schemas.microsoft.com/office/powerpoint/2010/main" val="3330234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9775" y="1399650"/>
            <a:ext cx="3934961" cy="3023100"/>
          </a:xfrm>
        </p:spPr>
        <p:txBody>
          <a:bodyPr/>
          <a:lstStyle/>
          <a:p>
            <a:pPr>
              <a:spcBef>
                <a:spcPts val="600"/>
              </a:spcBef>
              <a:buFont typeface="Arial" panose="020B0604020202020204" pitchFamily="34" charset="0"/>
              <a:buChar char="•"/>
            </a:pPr>
            <a:r>
              <a:rPr lang="en-US" sz="1600" dirty="0" smtClean="0"/>
              <a:t>We </a:t>
            </a:r>
            <a:r>
              <a:rPr lang="en-US" sz="1600" dirty="0"/>
              <a:t>used the popular dataset DIV2K to train our models. </a:t>
            </a:r>
          </a:p>
          <a:p>
            <a:pPr>
              <a:spcBef>
                <a:spcPts val="600"/>
              </a:spcBef>
              <a:buFont typeface="Arial" panose="020B0604020202020204" pitchFamily="34" charset="0"/>
              <a:buChar char="•"/>
            </a:pPr>
            <a:r>
              <a:rPr lang="en-US" sz="1600" dirty="0"/>
              <a:t>The DIV2K dataset contains 900 high-quality RGB </a:t>
            </a:r>
            <a:r>
              <a:rPr lang="en-US" sz="1600" dirty="0" smtClean="0"/>
              <a:t>images of different size </a:t>
            </a:r>
            <a:r>
              <a:rPr lang="en-US" sz="1600" dirty="0"/>
              <a:t>for training and validation.</a:t>
            </a:r>
          </a:p>
          <a:p>
            <a:pPr>
              <a:spcBef>
                <a:spcPts val="600"/>
              </a:spcBef>
              <a:buFont typeface="Arial" panose="020B0604020202020204" pitchFamily="34" charset="0"/>
              <a:buChar char="•"/>
            </a:pPr>
            <a:r>
              <a:rPr lang="en-US" sz="1600" dirty="0"/>
              <a:t>We divided those 900 images to 80% for training and 20% for validation</a:t>
            </a:r>
            <a:r>
              <a:rPr lang="en-US" sz="1600" dirty="0" smtClean="0"/>
              <a:t>.</a:t>
            </a:r>
          </a:p>
        </p:txBody>
      </p:sp>
      <p:sp>
        <p:nvSpPr>
          <p:cNvPr id="3" name="Title 2"/>
          <p:cNvSpPr>
            <a:spLocks noGrp="1"/>
          </p:cNvSpPr>
          <p:nvPr>
            <p:ph type="title"/>
          </p:nvPr>
        </p:nvSpPr>
        <p:spPr/>
        <p:txBody>
          <a:bodyPr/>
          <a:lstStyle/>
          <a:p>
            <a:r>
              <a:rPr lang="en-US" dirty="0" smtClean="0"/>
              <a:t>Training Dataset</a:t>
            </a:r>
            <a:endParaRPr lang="en-US" dirty="0"/>
          </a:p>
        </p:txBody>
      </p:sp>
      <p:pic>
        <p:nvPicPr>
          <p:cNvPr id="6" name="Picture 5"/>
          <p:cNvPicPr>
            <a:picLocks noChangeAspect="1"/>
          </p:cNvPicPr>
          <p:nvPr/>
        </p:nvPicPr>
        <p:blipFill>
          <a:blip r:embed="rId2"/>
          <a:stretch>
            <a:fillRect/>
          </a:stretch>
        </p:blipFill>
        <p:spPr>
          <a:xfrm>
            <a:off x="5122501" y="867305"/>
            <a:ext cx="3500967" cy="3746258"/>
          </a:xfrm>
          <a:prstGeom prst="rect">
            <a:avLst/>
          </a:prstGeom>
        </p:spPr>
      </p:pic>
    </p:spTree>
    <p:extLst>
      <p:ext uri="{BB962C8B-B14F-4D97-AF65-F5344CB8AC3E}">
        <p14:creationId xmlns:p14="http://schemas.microsoft.com/office/powerpoint/2010/main" val="1376192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Models</a:t>
            </a:r>
            <a:endParaRPr dirty="0"/>
          </a:p>
        </p:txBody>
      </p:sp>
    </p:spTree>
    <p:extLst>
      <p:ext uri="{BB962C8B-B14F-4D97-AF65-F5344CB8AC3E}">
        <p14:creationId xmlns:p14="http://schemas.microsoft.com/office/powerpoint/2010/main" val="1166542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buFont typeface="Arial" panose="020B0604020202020204" pitchFamily="34" charset="0"/>
              <a:buChar char="•"/>
            </a:pPr>
            <a:r>
              <a:rPr lang="en-US" sz="1600" dirty="0"/>
              <a:t>Firstly, the models were trained on local personal computers, it was slow due to the computer specifications. </a:t>
            </a:r>
            <a:r>
              <a:rPr lang="en-US" sz="1600" dirty="0" smtClean="0"/>
              <a:t>Then the </a:t>
            </a:r>
            <a:r>
              <a:rPr lang="en-US" sz="1600" dirty="0"/>
              <a:t>models were trained on Saturn Cloud Server having the following specifications; </a:t>
            </a:r>
            <a:endParaRPr lang="en-US" sz="1600" dirty="0" smtClean="0"/>
          </a:p>
          <a:p>
            <a:pPr marL="609600" lvl="1" indent="0" algn="just">
              <a:spcBef>
                <a:spcPts val="0"/>
              </a:spcBef>
              <a:buNone/>
            </a:pPr>
            <a:r>
              <a:rPr lang="en-US" sz="1600" dirty="0" smtClean="0">
                <a:sym typeface="Wingdings" panose="05000000000000000000" pitchFamily="2" charset="2"/>
              </a:rPr>
              <a:t> </a:t>
            </a:r>
            <a:r>
              <a:rPr lang="en-US" sz="1600" dirty="0" smtClean="0"/>
              <a:t>Size: 8 </a:t>
            </a:r>
            <a:r>
              <a:rPr lang="en-US" sz="1600" dirty="0"/>
              <a:t>cores – 64 GB RAM, 40Gi Disk Space – CPU Hardware. </a:t>
            </a:r>
            <a:endParaRPr lang="en-US" sz="2000" dirty="0"/>
          </a:p>
        </p:txBody>
      </p:sp>
      <p:sp>
        <p:nvSpPr>
          <p:cNvPr id="3" name="Title 2"/>
          <p:cNvSpPr>
            <a:spLocks noGrp="1"/>
          </p:cNvSpPr>
          <p:nvPr>
            <p:ph type="title"/>
          </p:nvPr>
        </p:nvSpPr>
        <p:spPr/>
        <p:txBody>
          <a:bodyPr/>
          <a:lstStyle/>
          <a:p>
            <a:r>
              <a:rPr lang="en-US" dirty="0" smtClean="0"/>
              <a:t>Models</a:t>
            </a:r>
            <a:endParaRPr lang="en-US" dirty="0"/>
          </a:p>
        </p:txBody>
      </p:sp>
      <p:sp>
        <p:nvSpPr>
          <p:cNvPr id="4" name="Rounded Rectangle 3"/>
          <p:cNvSpPr/>
          <p:nvPr/>
        </p:nvSpPr>
        <p:spPr>
          <a:xfrm>
            <a:off x="1112520" y="3014296"/>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SRCNN</a:t>
            </a:r>
            <a:endParaRPr lang="en-US" dirty="0"/>
          </a:p>
        </p:txBody>
      </p:sp>
      <p:sp>
        <p:nvSpPr>
          <p:cNvPr id="5" name="Rounded Rectangle 4"/>
          <p:cNvSpPr/>
          <p:nvPr/>
        </p:nvSpPr>
        <p:spPr>
          <a:xfrm>
            <a:off x="1112520" y="3469487"/>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FSRCNN</a:t>
            </a:r>
            <a:endParaRPr lang="en-US" dirty="0"/>
          </a:p>
        </p:txBody>
      </p:sp>
      <p:sp>
        <p:nvSpPr>
          <p:cNvPr id="6" name="Rounded Rectangle 5"/>
          <p:cNvSpPr/>
          <p:nvPr/>
        </p:nvSpPr>
        <p:spPr>
          <a:xfrm>
            <a:off x="1112520" y="3967635"/>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ESPCN</a:t>
            </a:r>
            <a:endParaRPr lang="en-US" dirty="0"/>
          </a:p>
        </p:txBody>
      </p:sp>
      <p:sp>
        <p:nvSpPr>
          <p:cNvPr id="7" name="Rounded Rectangle 6"/>
          <p:cNvSpPr/>
          <p:nvPr/>
        </p:nvSpPr>
        <p:spPr>
          <a:xfrm>
            <a:off x="4861140" y="3014296"/>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RDN</a:t>
            </a:r>
            <a:endParaRPr lang="en-US" dirty="0"/>
          </a:p>
        </p:txBody>
      </p:sp>
      <p:sp>
        <p:nvSpPr>
          <p:cNvPr id="8" name="Rounded Rectangle 7"/>
          <p:cNvSpPr/>
          <p:nvPr/>
        </p:nvSpPr>
        <p:spPr>
          <a:xfrm>
            <a:off x="4861140" y="3469487"/>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RFDN</a:t>
            </a:r>
            <a:endParaRPr lang="en-US" dirty="0"/>
          </a:p>
        </p:txBody>
      </p:sp>
      <p:sp>
        <p:nvSpPr>
          <p:cNvPr id="9" name="Rounded Rectangle 8"/>
          <p:cNvSpPr/>
          <p:nvPr/>
        </p:nvSpPr>
        <p:spPr>
          <a:xfrm>
            <a:off x="4861140" y="3967635"/>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Autoencoder</a:t>
            </a:r>
            <a:endParaRPr lang="en-US" dirty="0"/>
          </a:p>
        </p:txBody>
      </p:sp>
      <p:sp>
        <p:nvSpPr>
          <p:cNvPr id="10" name="Rounded Rectangle 9"/>
          <p:cNvSpPr/>
          <p:nvPr/>
        </p:nvSpPr>
        <p:spPr>
          <a:xfrm>
            <a:off x="2785457" y="4465725"/>
            <a:ext cx="3345873" cy="34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ESRGAN</a:t>
            </a:r>
            <a:endParaRPr lang="en-US" dirty="0"/>
          </a:p>
        </p:txBody>
      </p:sp>
      <p:sp>
        <p:nvSpPr>
          <p:cNvPr id="11" name="Rounded Rectangle 10"/>
          <p:cNvSpPr/>
          <p:nvPr/>
        </p:nvSpPr>
        <p:spPr>
          <a:xfrm>
            <a:off x="3495192" y="2553946"/>
            <a:ext cx="2292544" cy="38168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 Models</a:t>
            </a:r>
            <a:endParaRPr lang="en-US" dirty="0">
              <a:solidFill>
                <a:schemeClr val="tx1"/>
              </a:solidFill>
            </a:endParaRPr>
          </a:p>
        </p:txBody>
      </p:sp>
    </p:spTree>
    <p:extLst>
      <p:ext uri="{BB962C8B-B14F-4D97-AF65-F5344CB8AC3E}">
        <p14:creationId xmlns:p14="http://schemas.microsoft.com/office/powerpoint/2010/main" val="1138956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0797" y="211386"/>
            <a:ext cx="3787200" cy="3129300"/>
          </a:xfrm>
        </p:spPr>
        <p:txBody>
          <a:bodyPr/>
          <a:lstStyle/>
          <a:p>
            <a:r>
              <a:rPr lang="en-US" dirty="0" smtClean="0"/>
              <a:t>SRCNN</a:t>
            </a:r>
            <a:endParaRPr lang="en-US" dirty="0"/>
          </a:p>
        </p:txBody>
      </p:sp>
      <p:sp>
        <p:nvSpPr>
          <p:cNvPr id="3" name="Subtitle 2"/>
          <p:cNvSpPr>
            <a:spLocks noGrp="1"/>
          </p:cNvSpPr>
          <p:nvPr>
            <p:ph type="subTitle" idx="1"/>
          </p:nvPr>
        </p:nvSpPr>
        <p:spPr>
          <a:xfrm>
            <a:off x="758700" y="3348475"/>
            <a:ext cx="6857836" cy="745543"/>
          </a:xfrm>
        </p:spPr>
        <p:txBody>
          <a:bodyPr/>
          <a:lstStyle/>
          <a:p>
            <a:r>
              <a:rPr lang="en-US" dirty="0" smtClean="0"/>
              <a:t>Super Resolution Using Deep Convolutional Neural Network</a:t>
            </a:r>
            <a:endParaRPr lang="en-US" dirty="0"/>
          </a:p>
        </p:txBody>
      </p:sp>
    </p:spTree>
    <p:extLst>
      <p:ext uri="{BB962C8B-B14F-4D97-AF65-F5344CB8AC3E}">
        <p14:creationId xmlns:p14="http://schemas.microsoft.com/office/powerpoint/2010/main" val="10814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7"/>
          <p:cNvSpPr txBox="1">
            <a:spLocks noGrp="1"/>
          </p:cNvSpPr>
          <p:nvPr>
            <p:ph type="title"/>
          </p:nvPr>
        </p:nvSpPr>
        <p:spPr>
          <a:xfrm>
            <a:off x="784936" y="619586"/>
            <a:ext cx="2811000" cy="7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27" name="Google Shape;227;p37"/>
          <p:cNvSpPr txBox="1">
            <a:spLocks noGrp="1"/>
          </p:cNvSpPr>
          <p:nvPr>
            <p:ph type="body" idx="1"/>
          </p:nvPr>
        </p:nvSpPr>
        <p:spPr>
          <a:xfrm>
            <a:off x="784935" y="1353386"/>
            <a:ext cx="7278409" cy="1150823"/>
          </a:xfrm>
          <a:prstGeom prst="rect">
            <a:avLst/>
          </a:prstGeom>
        </p:spPr>
        <p:txBody>
          <a:bodyPr spcFirstLastPara="1" wrap="square" lIns="91425" tIns="91425" rIns="91425" bIns="91425" anchor="t" anchorCtr="0">
            <a:noAutofit/>
          </a:bodyPr>
          <a:lstStyle/>
          <a:p>
            <a:pPr marL="0" indent="0" algn="justLow">
              <a:buNone/>
            </a:pPr>
            <a:r>
              <a:rPr lang="en-US" sz="1600" dirty="0"/>
              <a:t>Image super-resolution (SR), which refers to the process of recovering high resolution (HR) images from low resolution (LR) images, is an important class of image processing techniques in computer vision and image </a:t>
            </a:r>
            <a:r>
              <a:rPr lang="en-US" sz="1600" dirty="0" smtClean="0"/>
              <a:t>processing.</a:t>
            </a:r>
            <a:endParaRPr lang="en-US" sz="1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514" y="2358233"/>
            <a:ext cx="3275999" cy="2177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91" y="2765847"/>
            <a:ext cx="2049549" cy="1362347"/>
          </a:xfrm>
          <a:prstGeom prst="rect">
            <a:avLst/>
          </a:prstGeom>
        </p:spPr>
      </p:pic>
      <p:sp>
        <p:nvSpPr>
          <p:cNvPr id="7" name="TextBox 6"/>
          <p:cNvSpPr txBox="1"/>
          <p:nvPr/>
        </p:nvSpPr>
        <p:spPr>
          <a:xfrm>
            <a:off x="1065260" y="4128194"/>
            <a:ext cx="1415112" cy="307777"/>
          </a:xfrm>
          <a:prstGeom prst="rect">
            <a:avLst/>
          </a:prstGeom>
          <a:noFill/>
        </p:spPr>
        <p:txBody>
          <a:bodyPr wrap="square" rtlCol="0">
            <a:spAutoFit/>
          </a:bodyPr>
          <a:lstStyle/>
          <a:p>
            <a:r>
              <a:rPr lang="en-US" dirty="0"/>
              <a:t>Low </a:t>
            </a:r>
            <a:r>
              <a:rPr lang="en-US" dirty="0" smtClean="0"/>
              <a:t>Resolution</a:t>
            </a:r>
            <a:endParaRPr lang="en-US" dirty="0"/>
          </a:p>
        </p:txBody>
      </p:sp>
      <p:sp>
        <p:nvSpPr>
          <p:cNvPr id="8" name="TextBox 7"/>
          <p:cNvSpPr txBox="1"/>
          <p:nvPr/>
        </p:nvSpPr>
        <p:spPr>
          <a:xfrm>
            <a:off x="4971593" y="4535809"/>
            <a:ext cx="1547017" cy="307777"/>
          </a:xfrm>
          <a:prstGeom prst="rect">
            <a:avLst/>
          </a:prstGeom>
          <a:noFill/>
        </p:spPr>
        <p:txBody>
          <a:bodyPr wrap="square" rtlCol="0">
            <a:spAutoFit/>
          </a:bodyPr>
          <a:lstStyle/>
          <a:p>
            <a:r>
              <a:rPr lang="en-US" dirty="0" smtClean="0"/>
              <a:t>Super </a:t>
            </a:r>
            <a:r>
              <a:rPr lang="en-US" dirty="0"/>
              <a:t>R</a:t>
            </a:r>
            <a:r>
              <a:rPr lang="en-US" dirty="0" smtClean="0"/>
              <a:t>esolution</a:t>
            </a:r>
            <a:endParaRPr lang="en-US" dirty="0"/>
          </a:p>
        </p:txBody>
      </p:sp>
      <p:cxnSp>
        <p:nvCxnSpPr>
          <p:cNvPr id="10" name="Straight Arrow Connector 9"/>
          <p:cNvCxnSpPr>
            <a:stCxn id="6" idx="3"/>
            <a:endCxn id="5" idx="1"/>
          </p:cNvCxnSpPr>
          <p:nvPr/>
        </p:nvCxnSpPr>
        <p:spPr>
          <a:xfrm>
            <a:off x="2841540" y="3447021"/>
            <a:ext cx="1865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008555" y="2875318"/>
            <a:ext cx="1358103" cy="584775"/>
          </a:xfrm>
          <a:prstGeom prst="rect">
            <a:avLst/>
          </a:prstGeom>
          <a:noFill/>
        </p:spPr>
        <p:txBody>
          <a:bodyPr wrap="squar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X2</a:t>
            </a:r>
          </a:p>
        </p:txBody>
      </p:sp>
      <p:sp>
        <p:nvSpPr>
          <p:cNvPr id="12" name="TextBox 11"/>
          <p:cNvSpPr txBox="1"/>
          <p:nvPr/>
        </p:nvSpPr>
        <p:spPr>
          <a:xfrm>
            <a:off x="1146506" y="4372202"/>
            <a:ext cx="948869" cy="307777"/>
          </a:xfrm>
          <a:prstGeom prst="rect">
            <a:avLst/>
          </a:prstGeom>
          <a:noFill/>
        </p:spPr>
        <p:txBody>
          <a:bodyPr wrap="square" rtlCol="0">
            <a:spAutoFit/>
          </a:bodyPr>
          <a:lstStyle/>
          <a:p>
            <a:r>
              <a:rPr lang="en-US" dirty="0" smtClean="0"/>
              <a:t>(256,256)</a:t>
            </a:r>
            <a:endParaRPr lang="en-US" dirty="0"/>
          </a:p>
        </p:txBody>
      </p:sp>
      <p:sp>
        <p:nvSpPr>
          <p:cNvPr id="13" name="TextBox 12"/>
          <p:cNvSpPr txBox="1"/>
          <p:nvPr/>
        </p:nvSpPr>
        <p:spPr>
          <a:xfrm>
            <a:off x="6614462" y="4535809"/>
            <a:ext cx="1273198" cy="307777"/>
          </a:xfrm>
          <a:prstGeom prst="rect">
            <a:avLst/>
          </a:prstGeom>
          <a:noFill/>
        </p:spPr>
        <p:txBody>
          <a:bodyPr wrap="square" rtlCol="0">
            <a:spAutoFit/>
          </a:bodyPr>
          <a:lstStyle/>
          <a:p>
            <a:r>
              <a:rPr lang="en-US" dirty="0" smtClean="0"/>
              <a:t>(512,512)</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Super Resolution using Deep Convolution Neural Network (SRCNN) has been implemented using 2 different scales (2x, and 4x). As mentioned before it is trained on DIV2K dataset and 80-20 cross validation. With total number of </a:t>
            </a:r>
            <a:r>
              <a:rPr lang="en-US" sz="1600" dirty="0" smtClean="0"/>
              <a:t>parameters of </a:t>
            </a:r>
            <a:r>
              <a:rPr lang="en-US" sz="1600" dirty="0"/>
              <a:t>85,889</a:t>
            </a:r>
            <a:r>
              <a:rPr lang="en-US" sz="1600" dirty="0" smtClean="0"/>
              <a:t>,</a:t>
            </a:r>
          </a:p>
          <a:p>
            <a:pPr marL="323850" indent="-171450">
              <a:spcBef>
                <a:spcPts val="1200"/>
              </a:spcBef>
              <a:buFont typeface="Arial" panose="020B0604020202020204" pitchFamily="34" charset="0"/>
              <a:buChar char="•"/>
            </a:pPr>
            <a:r>
              <a:rPr lang="en-US" sz="1600" dirty="0"/>
              <a:t>H</a:t>
            </a:r>
            <a:r>
              <a:rPr lang="en-US" sz="1600" dirty="0" smtClean="0"/>
              <a:t>yper </a:t>
            </a:r>
            <a:r>
              <a:rPr lang="en-US" sz="1600" dirty="0"/>
              <a:t>parameters of </a:t>
            </a:r>
            <a:r>
              <a:rPr lang="en-US" sz="1600" dirty="0" smtClean="0"/>
              <a:t>SRCNN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SRCNN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1622982"/>
              </p:ext>
            </p:extLst>
          </p:nvPr>
        </p:nvGraphicFramePr>
        <p:xfrm>
          <a:off x="3980416" y="2767899"/>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a:solidFill>
                            <a:schemeClr val="tx2"/>
                          </a:solidFill>
                          <a:effectLst/>
                        </a:rPr>
                        <a:t>SRCNN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effectLst/>
                        </a:rPr>
                        <a:t>ADAM</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effectLst/>
                        </a:rPr>
                        <a:t>3*10</a:t>
                      </a:r>
                      <a:r>
                        <a:rPr lang="en-US" sz="1200" baseline="30000">
                          <a:effectLst/>
                        </a:rPr>
                        <a:t>-3</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effectLst/>
                        </a:rPr>
                        <a:t>Relu</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effectLst/>
                        </a:rPr>
                        <a:t>MSE</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smtClean="0">
                          <a:effectLst/>
                        </a:rPr>
                        <a:t>100</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effectLst/>
                        </a:rPr>
                        <a:t>10</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3780171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SRCNN Architecture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33947" y="1356675"/>
            <a:ext cx="6970250" cy="3246755"/>
          </a:xfrm>
          <a:prstGeom prst="rect">
            <a:avLst/>
          </a:prstGeom>
        </p:spPr>
      </p:pic>
    </p:spTree>
    <p:extLst>
      <p:ext uri="{BB962C8B-B14F-4D97-AF65-F5344CB8AC3E}">
        <p14:creationId xmlns:p14="http://schemas.microsoft.com/office/powerpoint/2010/main" val="13779054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8" name="Picture 7"/>
          <p:cNvPicPr/>
          <p:nvPr/>
        </p:nvPicPr>
        <p:blipFill rotWithShape="1">
          <a:blip r:embed="rId2"/>
          <a:srcRect l="2322" r="17008"/>
          <a:stretch/>
        </p:blipFill>
        <p:spPr bwMode="auto">
          <a:xfrm>
            <a:off x="701600" y="2252225"/>
            <a:ext cx="3521075" cy="240474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srcRect l="4968" r="9979"/>
          <a:stretch/>
        </p:blipFill>
        <p:spPr bwMode="auto">
          <a:xfrm>
            <a:off x="4925291" y="2252225"/>
            <a:ext cx="3788526" cy="24511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85816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0797" y="211386"/>
            <a:ext cx="3787200" cy="3129300"/>
          </a:xfrm>
        </p:spPr>
        <p:txBody>
          <a:bodyPr/>
          <a:lstStyle/>
          <a:p>
            <a:r>
              <a:rPr lang="en-US" dirty="0" smtClean="0"/>
              <a:t>FSRCNN</a:t>
            </a:r>
            <a:endParaRPr lang="en-US" dirty="0"/>
          </a:p>
        </p:txBody>
      </p:sp>
      <p:sp>
        <p:nvSpPr>
          <p:cNvPr id="3" name="Subtitle 2"/>
          <p:cNvSpPr>
            <a:spLocks noGrp="1"/>
          </p:cNvSpPr>
          <p:nvPr>
            <p:ph type="subTitle" idx="1"/>
          </p:nvPr>
        </p:nvSpPr>
        <p:spPr>
          <a:xfrm>
            <a:off x="758700" y="3348475"/>
            <a:ext cx="6857836" cy="745543"/>
          </a:xfrm>
        </p:spPr>
        <p:txBody>
          <a:bodyPr/>
          <a:lstStyle/>
          <a:p>
            <a:pPr algn="ctr"/>
            <a:r>
              <a:rPr lang="en-US" dirty="0" smtClean="0"/>
              <a:t>Fast Super Resolution Using Deep Convolutional Neural Network</a:t>
            </a:r>
            <a:endParaRPr lang="en-US" dirty="0"/>
          </a:p>
        </p:txBody>
      </p:sp>
    </p:spTree>
    <p:extLst>
      <p:ext uri="{BB962C8B-B14F-4D97-AF65-F5344CB8AC3E}">
        <p14:creationId xmlns:p14="http://schemas.microsoft.com/office/powerpoint/2010/main" val="14770481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Fast Super Resolution using Deep Convolution Neural Network (FSRCNN) has been implemented using 3 different scales (2x, 4x, 8x). As mentioned before it is trained on DIV2K dataset and 80-20 cross validation. With total number of parameters for 2x scale is 13,763, and for 4x scale is </a:t>
            </a:r>
            <a:r>
              <a:rPr lang="en-US" sz="1600" dirty="0" smtClean="0"/>
              <a:t>21,827</a:t>
            </a:r>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smtClean="0"/>
              <a:t>FSRCNN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FSRCNN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209948"/>
              </p:ext>
            </p:extLst>
          </p:nvPr>
        </p:nvGraphicFramePr>
        <p:xfrm>
          <a:off x="4317950" y="2726336"/>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smtClean="0">
                          <a:solidFill>
                            <a:schemeClr val="tx2"/>
                          </a:solidFill>
                          <a:effectLst/>
                        </a:rPr>
                        <a:t>FSRCNN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ADAM</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-3</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err="1">
                          <a:solidFill>
                            <a:srgbClr val="000000"/>
                          </a:solidFill>
                          <a:effectLst/>
                          <a:latin typeface="+mn-lt"/>
                          <a:ea typeface="Times New Roman" panose="02020603050405020304" pitchFamily="18" charset="0"/>
                          <a:cs typeface="Times New Roman" panose="02020603050405020304" pitchFamily="18" charset="0"/>
                        </a:rPr>
                        <a:t>PRelu</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MSE</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100</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2349160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FSRCNN Architecture</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04009" y="1464830"/>
            <a:ext cx="7230283" cy="2753880"/>
          </a:xfrm>
          <a:prstGeom prst="rect">
            <a:avLst/>
          </a:prstGeom>
        </p:spPr>
      </p:pic>
    </p:spTree>
    <p:extLst>
      <p:ext uri="{BB962C8B-B14F-4D97-AF65-F5344CB8AC3E}">
        <p14:creationId xmlns:p14="http://schemas.microsoft.com/office/powerpoint/2010/main" val="40184321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10" name="Picture 9"/>
          <p:cNvPicPr/>
          <p:nvPr/>
        </p:nvPicPr>
        <p:blipFill rotWithShape="1">
          <a:blip r:embed="rId2"/>
          <a:srcRect r="12361"/>
          <a:stretch/>
        </p:blipFill>
        <p:spPr bwMode="auto">
          <a:xfrm>
            <a:off x="603162" y="2249686"/>
            <a:ext cx="3549650" cy="245364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3"/>
          <a:srcRect r="7983"/>
          <a:stretch/>
        </p:blipFill>
        <p:spPr bwMode="auto">
          <a:xfrm>
            <a:off x="5067213" y="2183646"/>
            <a:ext cx="3602355" cy="25857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81599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0797" y="211386"/>
            <a:ext cx="3787200" cy="3129300"/>
          </a:xfrm>
        </p:spPr>
        <p:txBody>
          <a:bodyPr/>
          <a:lstStyle/>
          <a:p>
            <a:r>
              <a:rPr lang="en-US" dirty="0" smtClean="0"/>
              <a:t>ESPCN</a:t>
            </a:r>
            <a:endParaRPr lang="en-US" dirty="0"/>
          </a:p>
        </p:txBody>
      </p:sp>
      <p:sp>
        <p:nvSpPr>
          <p:cNvPr id="3" name="Subtitle 2"/>
          <p:cNvSpPr>
            <a:spLocks noGrp="1"/>
          </p:cNvSpPr>
          <p:nvPr>
            <p:ph type="subTitle" idx="1"/>
          </p:nvPr>
        </p:nvSpPr>
        <p:spPr>
          <a:xfrm>
            <a:off x="758700" y="3348475"/>
            <a:ext cx="6857836" cy="745543"/>
          </a:xfrm>
        </p:spPr>
        <p:txBody>
          <a:bodyPr/>
          <a:lstStyle/>
          <a:p>
            <a:pPr algn="ctr"/>
            <a:r>
              <a:rPr lang="en-US" dirty="0" smtClean="0"/>
              <a:t>Efficient Subpixel Convolution Network</a:t>
            </a:r>
            <a:endParaRPr lang="en-US" dirty="0"/>
          </a:p>
        </p:txBody>
      </p:sp>
    </p:spTree>
    <p:extLst>
      <p:ext uri="{BB962C8B-B14F-4D97-AF65-F5344CB8AC3E}">
        <p14:creationId xmlns:p14="http://schemas.microsoft.com/office/powerpoint/2010/main" val="12895858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Efficient Subpixel Convolution Network (ESPCN) has been implemented using 2 different scales (2x, 4x). As mentioned before it is trained on DIV2K dataset and 80-20 cross validation. With total number of parameters for 2x scale is 75,552, and for 4x scale is 61,680. </a:t>
            </a:r>
            <a:endParaRPr lang="en-US" sz="1600" dirty="0" smtClean="0"/>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smtClean="0"/>
              <a:t>ESPCN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ESPCN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45551059"/>
              </p:ext>
            </p:extLst>
          </p:nvPr>
        </p:nvGraphicFramePr>
        <p:xfrm>
          <a:off x="4094716" y="2757508"/>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smtClean="0">
                          <a:solidFill>
                            <a:schemeClr val="tx2"/>
                          </a:solidFill>
                          <a:effectLst/>
                        </a:rPr>
                        <a:t>ESPCN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ADAM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a:t>
                      </a:r>
                      <a:r>
                        <a:rPr lang="en-US" sz="1200" baseline="30000">
                          <a:solidFill>
                            <a:srgbClr val="000000"/>
                          </a:solidFill>
                          <a:effectLst/>
                          <a:latin typeface="+mn-lt"/>
                          <a:ea typeface="Times New Roman" panose="02020603050405020304" pitchFamily="18" charset="0"/>
                          <a:cs typeface="Times New Roman" panose="02020603050405020304" pitchFamily="18" charset="0"/>
                        </a:rPr>
                        <a:t>-3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Relu</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MSE</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15</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38222039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ESPCN Architecture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02773" y="1554596"/>
            <a:ext cx="6714201" cy="2923886"/>
          </a:xfrm>
          <a:prstGeom prst="rect">
            <a:avLst/>
          </a:prstGeom>
        </p:spPr>
      </p:pic>
    </p:spTree>
    <p:extLst>
      <p:ext uri="{BB962C8B-B14F-4D97-AF65-F5344CB8AC3E}">
        <p14:creationId xmlns:p14="http://schemas.microsoft.com/office/powerpoint/2010/main" val="1194329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dirty="0"/>
              <a:t>INTRODUCTION</a:t>
            </a:r>
            <a:endParaRPr lang="en-US" dirty="0"/>
          </a:p>
        </p:txBody>
      </p:sp>
      <p:graphicFrame>
        <p:nvGraphicFramePr>
          <p:cNvPr id="4" name="Diagram 3"/>
          <p:cNvGraphicFramePr/>
          <p:nvPr>
            <p:extLst>
              <p:ext uri="{D42A27DB-BD31-4B8C-83A1-F6EECF244321}">
                <p14:modId xmlns:p14="http://schemas.microsoft.com/office/powerpoint/2010/main" val="4227123673"/>
              </p:ext>
            </p:extLst>
          </p:nvPr>
        </p:nvGraphicFramePr>
        <p:xfrm>
          <a:off x="701600" y="1512538"/>
          <a:ext cx="5065356" cy="281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2588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505208" y="2270405"/>
            <a:ext cx="3674110" cy="2437130"/>
          </a:xfrm>
          <a:prstGeom prst="rect">
            <a:avLst/>
          </a:prstGeom>
          <a:noFill/>
          <a:ln>
            <a:noFill/>
          </a:ln>
        </p:spPr>
      </p:pic>
      <p:pic>
        <p:nvPicPr>
          <p:cNvPr id="9" name="Picture 8"/>
          <p:cNvPicPr/>
          <p:nvPr/>
        </p:nvPicPr>
        <p:blipFill rotWithShape="1">
          <a:blip r:embed="rId3"/>
          <a:srcRect r="7983"/>
          <a:stretch/>
        </p:blipFill>
        <p:spPr bwMode="auto">
          <a:xfrm>
            <a:off x="5139690" y="2270405"/>
            <a:ext cx="3436620" cy="2466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94792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5652" y="219175"/>
            <a:ext cx="3787200" cy="3129300"/>
          </a:xfrm>
        </p:spPr>
        <p:txBody>
          <a:bodyPr/>
          <a:lstStyle/>
          <a:p>
            <a:r>
              <a:rPr lang="en-US" dirty="0" smtClean="0"/>
              <a:t>RDN</a:t>
            </a:r>
            <a:endParaRPr lang="en-US" dirty="0"/>
          </a:p>
        </p:txBody>
      </p:sp>
      <p:sp>
        <p:nvSpPr>
          <p:cNvPr id="3" name="Subtitle 2"/>
          <p:cNvSpPr>
            <a:spLocks noGrp="1"/>
          </p:cNvSpPr>
          <p:nvPr>
            <p:ph type="subTitle" idx="1"/>
          </p:nvPr>
        </p:nvSpPr>
        <p:spPr>
          <a:xfrm>
            <a:off x="935345" y="3348475"/>
            <a:ext cx="6857836" cy="745543"/>
          </a:xfrm>
        </p:spPr>
        <p:txBody>
          <a:bodyPr/>
          <a:lstStyle/>
          <a:p>
            <a:pPr algn="ctr"/>
            <a:r>
              <a:rPr lang="en-US" dirty="0" smtClean="0"/>
              <a:t>Residual Dense Network</a:t>
            </a:r>
            <a:endParaRPr lang="en-US" dirty="0"/>
          </a:p>
        </p:txBody>
      </p:sp>
    </p:spTree>
    <p:extLst>
      <p:ext uri="{BB962C8B-B14F-4D97-AF65-F5344CB8AC3E}">
        <p14:creationId xmlns:p14="http://schemas.microsoft.com/office/powerpoint/2010/main" val="8402740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Residual Dense Network (RDN) has been implemented using 2 different scales (2x, 4x). As mentioned before it is trained on DIV2K dataset and 80-20 cross validation. With total number of parameters for 2x scale is 16,347,392, and for 4x scale is </a:t>
            </a:r>
            <a:r>
              <a:rPr lang="en-US" sz="1600" dirty="0" smtClean="0"/>
              <a:t>16,357,796.</a:t>
            </a:r>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smtClean="0"/>
              <a:t>RDN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RDN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8312606"/>
              </p:ext>
            </p:extLst>
          </p:nvPr>
        </p:nvGraphicFramePr>
        <p:xfrm>
          <a:off x="3980416" y="2767899"/>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smtClean="0">
                          <a:solidFill>
                            <a:schemeClr val="tx2"/>
                          </a:solidFill>
                          <a:effectLst/>
                        </a:rPr>
                        <a:t>RDN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ADAM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0.02</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Relu</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MSE</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70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16</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38971931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RDN Architecture</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59967" y="1679806"/>
            <a:ext cx="8449952" cy="2570076"/>
          </a:xfrm>
          <a:prstGeom prst="rect">
            <a:avLst/>
          </a:prstGeom>
        </p:spPr>
      </p:pic>
    </p:spTree>
    <p:extLst>
      <p:ext uri="{BB962C8B-B14F-4D97-AF65-F5344CB8AC3E}">
        <p14:creationId xmlns:p14="http://schemas.microsoft.com/office/powerpoint/2010/main" val="33990685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RDb</a:t>
            </a:r>
            <a:r>
              <a:rPr lang="en-US" dirty="0" smtClean="0"/>
              <a:t> Architecture</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6134"/>
          <a:stretch/>
        </p:blipFill>
        <p:spPr bwMode="auto">
          <a:xfrm>
            <a:off x="1365052" y="1553989"/>
            <a:ext cx="6569248" cy="27478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2702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10" name="Picture 9"/>
          <p:cNvPicPr/>
          <p:nvPr/>
        </p:nvPicPr>
        <p:blipFill>
          <a:blip r:embed="rId2"/>
          <a:stretch>
            <a:fillRect/>
          </a:stretch>
        </p:blipFill>
        <p:spPr>
          <a:xfrm>
            <a:off x="622762" y="2206587"/>
            <a:ext cx="3596640" cy="2594610"/>
          </a:xfrm>
          <a:prstGeom prst="rect">
            <a:avLst/>
          </a:prstGeom>
        </p:spPr>
      </p:pic>
      <p:pic>
        <p:nvPicPr>
          <p:cNvPr id="11" name="Picture 10"/>
          <p:cNvPicPr/>
          <p:nvPr/>
        </p:nvPicPr>
        <p:blipFill>
          <a:blip r:embed="rId3"/>
          <a:stretch>
            <a:fillRect/>
          </a:stretch>
        </p:blipFill>
        <p:spPr>
          <a:xfrm>
            <a:off x="4852554" y="2206587"/>
            <a:ext cx="3840797" cy="2560561"/>
          </a:xfrm>
          <a:prstGeom prst="rect">
            <a:avLst/>
          </a:prstGeom>
        </p:spPr>
      </p:pic>
    </p:spTree>
    <p:extLst>
      <p:ext uri="{BB962C8B-B14F-4D97-AF65-F5344CB8AC3E}">
        <p14:creationId xmlns:p14="http://schemas.microsoft.com/office/powerpoint/2010/main" val="3272485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443" y="219175"/>
            <a:ext cx="3787200" cy="3129300"/>
          </a:xfrm>
        </p:spPr>
        <p:txBody>
          <a:bodyPr/>
          <a:lstStyle/>
          <a:p>
            <a:r>
              <a:rPr lang="en-US" dirty="0" err="1" smtClean="0"/>
              <a:t>RfDN</a:t>
            </a:r>
            <a:endParaRPr lang="en-US" dirty="0"/>
          </a:p>
        </p:txBody>
      </p:sp>
      <p:sp>
        <p:nvSpPr>
          <p:cNvPr id="3" name="Subtitle 2"/>
          <p:cNvSpPr>
            <a:spLocks noGrp="1"/>
          </p:cNvSpPr>
          <p:nvPr>
            <p:ph type="subTitle" idx="1"/>
          </p:nvPr>
        </p:nvSpPr>
        <p:spPr>
          <a:xfrm>
            <a:off x="1070427" y="3348475"/>
            <a:ext cx="6857836" cy="745543"/>
          </a:xfrm>
        </p:spPr>
        <p:txBody>
          <a:bodyPr/>
          <a:lstStyle/>
          <a:p>
            <a:pPr algn="ctr"/>
            <a:r>
              <a:rPr lang="en-US" dirty="0" smtClean="0"/>
              <a:t>Residual Feature Distillation Network for Lightweight Image Super Resolution</a:t>
            </a:r>
            <a:endParaRPr lang="en-US" dirty="0"/>
          </a:p>
        </p:txBody>
      </p:sp>
    </p:spTree>
    <p:extLst>
      <p:ext uri="{BB962C8B-B14F-4D97-AF65-F5344CB8AC3E}">
        <p14:creationId xmlns:p14="http://schemas.microsoft.com/office/powerpoint/2010/main" val="12351715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a:t>Residual Feature Distillation Network for Lightweight Image Super-Resolution (RFDN) has been implemented using 4 different scales (2x, 3x, 4x, 8x). As mentioned before it is trained on DIV2K dataset and 80-20 cross validation. With total number of parameters for 2x scale is 778,051, for 3x scale is 962,691, for 4x scale is 1,221,187, and for 8x scale is 2,250,365. </a:t>
            </a:r>
            <a:endParaRPr lang="en-US" sz="1600" dirty="0" smtClean="0"/>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smtClean="0"/>
              <a:t>RFDN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RFDN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1633659"/>
              </p:ext>
            </p:extLst>
          </p:nvPr>
        </p:nvGraphicFramePr>
        <p:xfrm>
          <a:off x="3980416" y="2767899"/>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smtClean="0">
                          <a:solidFill>
                            <a:schemeClr val="tx2"/>
                          </a:solidFill>
                          <a:effectLst/>
                        </a:rPr>
                        <a:t>RFDN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ADAM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a:t>
                      </a:r>
                      <a:r>
                        <a:rPr lang="en-US" sz="1200" baseline="30000">
                          <a:solidFill>
                            <a:srgbClr val="000000"/>
                          </a:solidFill>
                          <a:effectLst/>
                          <a:latin typeface="+mn-lt"/>
                          <a:ea typeface="Times New Roman" panose="02020603050405020304" pitchFamily="18" charset="0"/>
                          <a:cs typeface="Times New Roman" panose="02020603050405020304" pitchFamily="18" charset="0"/>
                        </a:rPr>
                        <a:t>-3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Relu</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MSE</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100</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15</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3938658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RFDN Architecture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36518" y="1526945"/>
            <a:ext cx="6924761" cy="2795674"/>
          </a:xfrm>
          <a:prstGeom prst="rect">
            <a:avLst/>
          </a:prstGeom>
        </p:spPr>
      </p:pic>
    </p:spTree>
    <p:extLst>
      <p:ext uri="{BB962C8B-B14F-4D97-AF65-F5344CB8AC3E}">
        <p14:creationId xmlns:p14="http://schemas.microsoft.com/office/powerpoint/2010/main" val="539300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RFDb</a:t>
            </a:r>
            <a:r>
              <a:rPr lang="en-US" dirty="0" smtClean="0"/>
              <a:t> Architecture</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45574" y="1302165"/>
            <a:ext cx="7497278" cy="3391224"/>
          </a:xfrm>
          <a:prstGeom prst="rect">
            <a:avLst/>
          </a:prstGeom>
        </p:spPr>
      </p:pic>
    </p:spTree>
    <p:extLst>
      <p:ext uri="{BB962C8B-B14F-4D97-AF65-F5344CB8AC3E}">
        <p14:creationId xmlns:p14="http://schemas.microsoft.com/office/powerpoint/2010/main" val="924435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332482" y="1223889"/>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Applications</a:t>
            </a:r>
            <a:endParaRPr dirty="0"/>
          </a:p>
        </p:txBody>
      </p:sp>
    </p:spTree>
    <p:extLst>
      <p:ext uri="{BB962C8B-B14F-4D97-AF65-F5344CB8AC3E}">
        <p14:creationId xmlns:p14="http://schemas.microsoft.com/office/powerpoint/2010/main" val="1756426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8" name="Picture 7"/>
          <p:cNvPicPr/>
          <p:nvPr/>
        </p:nvPicPr>
        <p:blipFill>
          <a:blip r:embed="rId2"/>
          <a:stretch>
            <a:fillRect/>
          </a:stretch>
        </p:blipFill>
        <p:spPr>
          <a:xfrm>
            <a:off x="701600" y="2252225"/>
            <a:ext cx="3319674" cy="2365413"/>
          </a:xfrm>
          <a:prstGeom prst="rect">
            <a:avLst/>
          </a:prstGeom>
        </p:spPr>
      </p:pic>
      <p:pic>
        <p:nvPicPr>
          <p:cNvPr id="9" name="Picture 8"/>
          <p:cNvPicPr/>
          <p:nvPr/>
        </p:nvPicPr>
        <p:blipFill rotWithShape="1">
          <a:blip r:embed="rId3"/>
          <a:srcRect l="4085" r="6283"/>
          <a:stretch/>
        </p:blipFill>
        <p:spPr bwMode="auto">
          <a:xfrm>
            <a:off x="5150443" y="2252225"/>
            <a:ext cx="3250189" cy="24922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2877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1210" y="346468"/>
            <a:ext cx="6447442" cy="3129300"/>
          </a:xfrm>
        </p:spPr>
        <p:txBody>
          <a:bodyPr/>
          <a:lstStyle/>
          <a:p>
            <a:r>
              <a:rPr lang="en-US" dirty="0" err="1" smtClean="0"/>
              <a:t>Autoencoder</a:t>
            </a:r>
            <a:endParaRPr lang="en-US" dirty="0"/>
          </a:p>
        </p:txBody>
      </p:sp>
      <p:sp>
        <p:nvSpPr>
          <p:cNvPr id="3" name="Subtitle 2"/>
          <p:cNvSpPr>
            <a:spLocks noGrp="1"/>
          </p:cNvSpPr>
          <p:nvPr>
            <p:ph type="subTitle" idx="1"/>
          </p:nvPr>
        </p:nvSpPr>
        <p:spPr>
          <a:xfrm>
            <a:off x="758700" y="3348475"/>
            <a:ext cx="6857836" cy="745543"/>
          </a:xfrm>
        </p:spPr>
        <p:txBody>
          <a:bodyPr/>
          <a:lstStyle/>
          <a:p>
            <a:pPr algn="ctr"/>
            <a:r>
              <a:rPr lang="en-US" dirty="0" err="1" smtClean="0"/>
              <a:t>Autoencoder</a:t>
            </a:r>
            <a:r>
              <a:rPr lang="en-US" dirty="0" smtClean="0"/>
              <a:t> For Image Super Resolution</a:t>
            </a:r>
            <a:endParaRPr lang="en-US" dirty="0"/>
          </a:p>
        </p:txBody>
      </p:sp>
    </p:spTree>
    <p:extLst>
      <p:ext uri="{BB962C8B-B14F-4D97-AF65-F5344CB8AC3E}">
        <p14:creationId xmlns:p14="http://schemas.microsoft.com/office/powerpoint/2010/main" val="3869619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600" dirty="0" err="1"/>
              <a:t>Autoencoder</a:t>
            </a:r>
            <a:r>
              <a:rPr lang="en-US" sz="1600" dirty="0"/>
              <a:t> has been implemented by two up-sampling techniques (subpixel and deconvolution), The model was trained on two different scales (2x and 4x</a:t>
            </a:r>
            <a:r>
              <a:rPr lang="en-US" sz="1600" dirty="0" smtClean="0"/>
              <a:t>). </a:t>
            </a:r>
            <a:r>
              <a:rPr lang="en-US" sz="1600" dirty="0"/>
              <a:t>As mentioned, before it is trained on DIV2K dataset and 80-20 cross validation. With total number of parameters for 2x scale is 1,454,915, for 4x scale is 1,504,067 for deconvolution, </a:t>
            </a:r>
            <a:endParaRPr lang="en-US" sz="1600" dirty="0" smtClean="0"/>
          </a:p>
          <a:p>
            <a:pPr marL="152400" indent="0">
              <a:buNone/>
            </a:pPr>
            <a:r>
              <a:rPr lang="en-US" sz="1600" dirty="0" smtClean="0"/>
              <a:t>While for subpixel for </a:t>
            </a:r>
            <a:r>
              <a:rPr lang="en-US" sz="1600" dirty="0"/>
              <a:t>2x scale is 1,586,179, </a:t>
            </a:r>
            <a:endParaRPr lang="en-US" sz="1600" dirty="0" smtClean="0"/>
          </a:p>
          <a:p>
            <a:pPr marL="152400" indent="0">
              <a:buNone/>
            </a:pPr>
            <a:r>
              <a:rPr lang="en-US" sz="1600" dirty="0" smtClean="0"/>
              <a:t>and </a:t>
            </a:r>
            <a:r>
              <a:rPr lang="en-US" sz="1600" dirty="0"/>
              <a:t>for 4x scale is </a:t>
            </a:r>
            <a:r>
              <a:rPr lang="en-US" sz="1600" dirty="0" smtClean="0"/>
              <a:t>3,801,859,</a:t>
            </a:r>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err="1" smtClean="0"/>
              <a:t>Autoencoder</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err="1" smtClean="0"/>
              <a:t>Autoencoder</a:t>
            </a:r>
            <a:r>
              <a:rPr lang="en-US" dirty="0" smtClean="0"/>
              <a:t> Parameters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8781975"/>
              </p:ext>
            </p:extLst>
          </p:nvPr>
        </p:nvGraphicFramePr>
        <p:xfrm>
          <a:off x="5684526" y="2713773"/>
          <a:ext cx="3116575" cy="2022307"/>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1257745658"/>
                    </a:ext>
                  </a:extLst>
                </a:gridCol>
                <a:gridCol w="1414954">
                  <a:extLst>
                    <a:ext uri="{9D8B030D-6E8A-4147-A177-3AD203B41FA5}">
                      <a16:colId xmlns:a16="http://schemas.microsoft.com/office/drawing/2014/main" val="3916114597"/>
                    </a:ext>
                  </a:extLst>
                </a:gridCol>
              </a:tblGrid>
              <a:tr h="288901">
                <a:tc>
                  <a:txBody>
                    <a:body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0"/>
                        </a:spcAft>
                      </a:pPr>
                      <a:r>
                        <a:rPr lang="en-US" sz="1200" b="1" dirty="0" err="1" smtClean="0">
                          <a:solidFill>
                            <a:schemeClr val="tx2"/>
                          </a:solidFill>
                          <a:effectLst/>
                        </a:rPr>
                        <a:t>Autoencoder</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948458001"/>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ADAM</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29835287"/>
                  </a:ext>
                </a:extLst>
              </a:tr>
              <a:tr h="288901">
                <a:tc>
                  <a:txBody>
                    <a:body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a:t>
                      </a:r>
                      <a:r>
                        <a:rPr lang="en-US" sz="1200" baseline="30000">
                          <a:solidFill>
                            <a:srgbClr val="000000"/>
                          </a:solidFill>
                          <a:effectLst/>
                          <a:latin typeface="+mn-lt"/>
                          <a:ea typeface="Times New Roman" panose="02020603050405020304" pitchFamily="18" charset="0"/>
                          <a:cs typeface="Times New Roman" panose="02020603050405020304" pitchFamily="18" charset="0"/>
                        </a:rPr>
                        <a:t>-3</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5592368"/>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Relu</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01996983"/>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MSE</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995117"/>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a:solidFill>
                            <a:srgbClr val="000000"/>
                          </a:solidFill>
                          <a:effectLst/>
                          <a:latin typeface="+mn-lt"/>
                          <a:ea typeface="Times New Roman" panose="02020603050405020304" pitchFamily="18" charset="0"/>
                          <a:cs typeface="Times New Roman" panose="02020603050405020304" pitchFamily="18" charset="0"/>
                        </a:rPr>
                        <a:t>107</a:t>
                      </a:r>
                      <a:endParaRPr lang="en-US" sz="14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621192"/>
                  </a:ext>
                </a:extLst>
              </a:tr>
              <a:tr h="288901">
                <a:tc>
                  <a:txBody>
                    <a:body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10</a:t>
                      </a:r>
                      <a:endParaRPr lang="en-US" sz="1400" dirty="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8368673"/>
                  </a:ext>
                </a:extLst>
              </a:tr>
            </a:tbl>
          </a:graphicData>
        </a:graphic>
      </p:graphicFrame>
    </p:spTree>
    <p:extLst>
      <p:ext uri="{BB962C8B-B14F-4D97-AF65-F5344CB8AC3E}">
        <p14:creationId xmlns:p14="http://schemas.microsoft.com/office/powerpoint/2010/main" val="11003172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Autoencoder</a:t>
            </a:r>
            <a:r>
              <a:rPr lang="en-US" dirty="0" smtClean="0"/>
              <a:t> Architecture</a:t>
            </a:r>
            <a:endParaRPr lang="en-US" dirty="0"/>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17" y="1507730"/>
            <a:ext cx="6925593" cy="2949127"/>
          </a:xfrm>
          <a:prstGeom prst="rect">
            <a:avLst/>
          </a:prstGeom>
          <a:noFill/>
          <a:ln>
            <a:noFill/>
          </a:ln>
        </p:spPr>
      </p:pic>
      <p:sp>
        <p:nvSpPr>
          <p:cNvPr id="9" name="TextBox 8"/>
          <p:cNvSpPr txBox="1"/>
          <p:nvPr/>
        </p:nvSpPr>
        <p:spPr>
          <a:xfrm rot="16200000">
            <a:off x="571014" y="2606855"/>
            <a:ext cx="1665514" cy="369332"/>
          </a:xfrm>
          <a:prstGeom prst="rect">
            <a:avLst/>
          </a:prstGeom>
          <a:noFill/>
        </p:spPr>
        <p:txBody>
          <a:bodyPr wrap="square" rtlCol="0">
            <a:spAutoFit/>
          </a:bodyPr>
          <a:lstStyle/>
          <a:p>
            <a:r>
              <a:rPr lang="en-US" b="1" dirty="0" smtClean="0"/>
              <a:t>Low res image</a:t>
            </a:r>
            <a:endParaRPr lang="en-US" b="1" dirty="0"/>
          </a:p>
        </p:txBody>
      </p:sp>
      <p:sp>
        <p:nvSpPr>
          <p:cNvPr id="10" name="TextBox 9"/>
          <p:cNvSpPr txBox="1"/>
          <p:nvPr/>
        </p:nvSpPr>
        <p:spPr>
          <a:xfrm rot="16200000">
            <a:off x="6542895" y="2383429"/>
            <a:ext cx="1944187" cy="369332"/>
          </a:xfrm>
          <a:prstGeom prst="rect">
            <a:avLst/>
          </a:prstGeom>
          <a:noFill/>
        </p:spPr>
        <p:txBody>
          <a:bodyPr wrap="square" rtlCol="0">
            <a:spAutoFit/>
          </a:bodyPr>
          <a:lstStyle/>
          <a:p>
            <a:r>
              <a:rPr lang="en-US" b="1" dirty="0" smtClean="0"/>
              <a:t>Super res image</a:t>
            </a:r>
            <a:endParaRPr lang="en-US" b="1" dirty="0"/>
          </a:p>
        </p:txBody>
      </p:sp>
      <p:cxnSp>
        <p:nvCxnSpPr>
          <p:cNvPr id="15" name="Straight Connector 14"/>
          <p:cNvCxnSpPr/>
          <p:nvPr/>
        </p:nvCxnSpPr>
        <p:spPr>
          <a:xfrm>
            <a:off x="4252814" y="4395578"/>
            <a:ext cx="0" cy="23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41736" y="4628761"/>
            <a:ext cx="2938382" cy="208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74424" y="4393464"/>
            <a:ext cx="0" cy="23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50613" y="4269853"/>
            <a:ext cx="1946366" cy="369332"/>
          </a:xfrm>
          <a:prstGeom prst="rect">
            <a:avLst/>
          </a:prstGeom>
          <a:noFill/>
        </p:spPr>
        <p:txBody>
          <a:bodyPr wrap="square" rtlCol="0">
            <a:spAutoFit/>
          </a:bodyPr>
          <a:lstStyle/>
          <a:p>
            <a:r>
              <a:rPr lang="en-US" b="1" dirty="0" smtClean="0"/>
              <a:t>Decoder</a:t>
            </a:r>
            <a:endParaRPr lang="en-US" b="1" dirty="0"/>
          </a:p>
        </p:txBody>
      </p:sp>
      <p:sp>
        <p:nvSpPr>
          <p:cNvPr id="20" name="TextBox 19"/>
          <p:cNvSpPr txBox="1"/>
          <p:nvPr/>
        </p:nvSpPr>
        <p:spPr>
          <a:xfrm>
            <a:off x="3464006" y="1377524"/>
            <a:ext cx="2272937" cy="369332"/>
          </a:xfrm>
          <a:prstGeom prst="rect">
            <a:avLst/>
          </a:prstGeom>
          <a:noFill/>
        </p:spPr>
        <p:txBody>
          <a:bodyPr wrap="square" rtlCol="0">
            <a:spAutoFit/>
          </a:bodyPr>
          <a:lstStyle/>
          <a:p>
            <a:r>
              <a:rPr lang="en-US" b="1" dirty="0" smtClean="0"/>
              <a:t>Skip Connection</a:t>
            </a:r>
            <a:endParaRPr lang="en-US" b="1" dirty="0"/>
          </a:p>
        </p:txBody>
      </p:sp>
      <p:sp>
        <p:nvSpPr>
          <p:cNvPr id="21" name="TextBox 20"/>
          <p:cNvSpPr txBox="1"/>
          <p:nvPr/>
        </p:nvSpPr>
        <p:spPr>
          <a:xfrm>
            <a:off x="236120" y="3386301"/>
            <a:ext cx="1197430" cy="307777"/>
          </a:xfrm>
          <a:prstGeom prst="rect">
            <a:avLst/>
          </a:prstGeom>
          <a:noFill/>
        </p:spPr>
        <p:txBody>
          <a:bodyPr wrap="square" rtlCol="0">
            <a:spAutoFit/>
          </a:bodyPr>
          <a:lstStyle/>
          <a:p>
            <a:r>
              <a:rPr lang="en-US" sz="1400" b="1" dirty="0" smtClean="0"/>
              <a:t>(256,256,3)</a:t>
            </a:r>
            <a:endParaRPr lang="en-US" sz="1400" b="1" dirty="0"/>
          </a:p>
        </p:txBody>
      </p:sp>
      <p:sp>
        <p:nvSpPr>
          <p:cNvPr id="22" name="TextBox 21"/>
          <p:cNvSpPr txBox="1"/>
          <p:nvPr/>
        </p:nvSpPr>
        <p:spPr>
          <a:xfrm>
            <a:off x="7623428" y="3404316"/>
            <a:ext cx="1197430" cy="307777"/>
          </a:xfrm>
          <a:prstGeom prst="rect">
            <a:avLst/>
          </a:prstGeom>
          <a:noFill/>
        </p:spPr>
        <p:txBody>
          <a:bodyPr wrap="square" rtlCol="0">
            <a:spAutoFit/>
          </a:bodyPr>
          <a:lstStyle/>
          <a:p>
            <a:r>
              <a:rPr lang="en-US" sz="1400" b="1" dirty="0" smtClean="0"/>
              <a:t>(512,512,3)</a:t>
            </a:r>
            <a:endParaRPr lang="en-US" sz="1400" b="1" dirty="0"/>
          </a:p>
        </p:txBody>
      </p:sp>
      <p:cxnSp>
        <p:nvCxnSpPr>
          <p:cNvPr id="23" name="Straight Connector 22"/>
          <p:cNvCxnSpPr/>
          <p:nvPr/>
        </p:nvCxnSpPr>
        <p:spPr>
          <a:xfrm>
            <a:off x="1468285" y="4406002"/>
            <a:ext cx="0" cy="23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33550" y="4649610"/>
            <a:ext cx="255655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0109" y="4395578"/>
            <a:ext cx="0" cy="23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05312" y="4280634"/>
            <a:ext cx="1946366" cy="369332"/>
          </a:xfrm>
          <a:prstGeom prst="rect">
            <a:avLst/>
          </a:prstGeom>
          <a:noFill/>
        </p:spPr>
        <p:txBody>
          <a:bodyPr wrap="square" rtlCol="0">
            <a:spAutoFit/>
          </a:bodyPr>
          <a:lstStyle/>
          <a:p>
            <a:r>
              <a:rPr lang="en-US" b="1" dirty="0" smtClean="0"/>
              <a:t>Encoder</a:t>
            </a:r>
            <a:endParaRPr lang="en-US" b="1" dirty="0"/>
          </a:p>
        </p:txBody>
      </p:sp>
    </p:spTree>
    <p:extLst>
      <p:ext uri="{BB962C8B-B14F-4D97-AF65-F5344CB8AC3E}">
        <p14:creationId xmlns:p14="http://schemas.microsoft.com/office/powerpoint/2010/main" val="2247865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Loss</a:t>
            </a:r>
            <a:endParaRPr lang="en-US" dirty="0"/>
          </a:p>
        </p:txBody>
      </p:sp>
      <p:sp>
        <p:nvSpPr>
          <p:cNvPr id="5" name="Title 4"/>
          <p:cNvSpPr>
            <a:spLocks noGrp="1"/>
          </p:cNvSpPr>
          <p:nvPr>
            <p:ph type="title" idx="2"/>
          </p:nvPr>
        </p:nvSpPr>
        <p:spPr/>
        <p:txBody>
          <a:bodyPr/>
          <a:lstStyle/>
          <a:p>
            <a:r>
              <a:rPr lang="en-US" dirty="0" smtClean="0"/>
              <a:t>Accuracy</a:t>
            </a:r>
            <a:endParaRPr lang="en-US" dirty="0"/>
          </a:p>
        </p:txBody>
      </p:sp>
      <p:sp>
        <p:nvSpPr>
          <p:cNvPr id="7" name="Title 2"/>
          <p:cNvSpPr txBox="1">
            <a:spLocks/>
          </p:cNvSpPr>
          <p:nvPr/>
        </p:nvSpPr>
        <p:spPr>
          <a:xfrm>
            <a:off x="701600" y="612675"/>
            <a:ext cx="7232700" cy="74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Staatliches"/>
              <a:buNone/>
              <a:defRPr sz="1800" b="0" i="0" u="none" strike="noStrike" cap="none">
                <a:solidFill>
                  <a:schemeClr val="lt2"/>
                </a:solidFill>
                <a:latin typeface="Staatliches"/>
                <a:ea typeface="Staatliches"/>
                <a:cs typeface="Staatliches"/>
                <a:sym typeface="Staatliches"/>
              </a:defRPr>
            </a:lvl1pPr>
            <a:lvl2pPr marR="0" lvl="1"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4200"/>
              <a:buFont typeface="Staatliches"/>
              <a:buNone/>
              <a:defRPr sz="4200" b="1" i="0" u="none" strike="noStrike" cap="none">
                <a:solidFill>
                  <a:schemeClr val="lt1"/>
                </a:solidFill>
                <a:latin typeface="Staatliches"/>
                <a:ea typeface="Staatliches"/>
                <a:cs typeface="Staatliches"/>
                <a:sym typeface="Staatliches"/>
              </a:defRPr>
            </a:lvl9pPr>
          </a:lstStyle>
          <a:p>
            <a:pPr algn="l"/>
            <a:r>
              <a:rPr lang="en-US" sz="3600" dirty="0" smtClean="0"/>
              <a:t>Learning Curves</a:t>
            </a:r>
            <a:endParaRPr lang="en-US" sz="3600" dirty="0"/>
          </a:p>
        </p:txBody>
      </p:sp>
      <p:pic>
        <p:nvPicPr>
          <p:cNvPr id="2" name="Picture 1"/>
          <p:cNvPicPr>
            <a:picLocks noChangeAspect="1"/>
          </p:cNvPicPr>
          <p:nvPr/>
        </p:nvPicPr>
        <p:blipFill>
          <a:blip r:embed="rId2"/>
          <a:stretch>
            <a:fillRect/>
          </a:stretch>
        </p:blipFill>
        <p:spPr>
          <a:xfrm>
            <a:off x="511679" y="2286408"/>
            <a:ext cx="3661168" cy="2430190"/>
          </a:xfrm>
          <a:prstGeom prst="rect">
            <a:avLst/>
          </a:prstGeom>
        </p:spPr>
      </p:pic>
      <p:pic>
        <p:nvPicPr>
          <p:cNvPr id="11" name="Picture 10" descr="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5020045" y="2286408"/>
            <a:ext cx="3510985" cy="2450972"/>
          </a:xfrm>
          <a:prstGeom prst="rect">
            <a:avLst/>
          </a:prstGeom>
        </p:spPr>
      </p:pic>
    </p:spTree>
    <p:extLst>
      <p:ext uri="{BB962C8B-B14F-4D97-AF65-F5344CB8AC3E}">
        <p14:creationId xmlns:p14="http://schemas.microsoft.com/office/powerpoint/2010/main" val="3971359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8119" y="398423"/>
            <a:ext cx="4229099" cy="3129300"/>
          </a:xfrm>
        </p:spPr>
        <p:txBody>
          <a:bodyPr/>
          <a:lstStyle/>
          <a:p>
            <a:r>
              <a:rPr lang="en-US" dirty="0" smtClean="0"/>
              <a:t>ESRGAN</a:t>
            </a:r>
            <a:endParaRPr lang="en-US" dirty="0"/>
          </a:p>
        </p:txBody>
      </p:sp>
      <p:sp>
        <p:nvSpPr>
          <p:cNvPr id="3" name="Subtitle 2"/>
          <p:cNvSpPr>
            <a:spLocks noGrp="1"/>
          </p:cNvSpPr>
          <p:nvPr>
            <p:ph type="subTitle" idx="1"/>
          </p:nvPr>
        </p:nvSpPr>
        <p:spPr>
          <a:xfrm>
            <a:off x="758700" y="3348475"/>
            <a:ext cx="6857836" cy="745543"/>
          </a:xfrm>
        </p:spPr>
        <p:txBody>
          <a:bodyPr/>
          <a:lstStyle/>
          <a:p>
            <a:pPr algn="ctr"/>
            <a:r>
              <a:rPr lang="en-US" dirty="0" smtClean="0"/>
              <a:t>Enhanced Super Resolution Generative Adversarial Learning</a:t>
            </a:r>
            <a:endParaRPr lang="en-US" dirty="0"/>
          </a:p>
        </p:txBody>
      </p:sp>
    </p:spTree>
    <p:extLst>
      <p:ext uri="{BB962C8B-B14F-4D97-AF65-F5344CB8AC3E}">
        <p14:creationId xmlns:p14="http://schemas.microsoft.com/office/powerpoint/2010/main" val="39730119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3965D-3715-405E-A81D-D0ACED41A245}"/>
              </a:ext>
            </a:extLst>
          </p:cNvPr>
          <p:cNvSpPr>
            <a:spLocks noGrp="1"/>
          </p:cNvSpPr>
          <p:nvPr>
            <p:ph type="body" idx="1"/>
          </p:nvPr>
        </p:nvSpPr>
        <p:spPr/>
        <p:txBody>
          <a:bodyPr>
            <a:noAutofit/>
          </a:bodyPr>
          <a:lstStyle/>
          <a:p>
            <a:pPr>
              <a:buFont typeface="Arial" panose="020B0604020202020204" pitchFamily="34" charset="0"/>
              <a:buChar char="•"/>
            </a:pPr>
            <a:r>
              <a:rPr lang="en-US" sz="1600" dirty="0"/>
              <a:t>Gan is the state of art, is an especially effective type of generative model.</a:t>
            </a:r>
          </a:p>
          <a:p>
            <a:pPr algn="l">
              <a:spcBef>
                <a:spcPts val="1200"/>
              </a:spcBef>
              <a:buFont typeface="Arial" panose="020B0604020202020204" pitchFamily="34" charset="0"/>
              <a:buChar char="•"/>
            </a:pPr>
            <a:r>
              <a:rPr lang="en-US" sz="1600" dirty="0"/>
              <a:t>A generative adversarial network (GAN) has two parts:</a:t>
            </a:r>
          </a:p>
          <a:p>
            <a:pPr lvl="1">
              <a:lnSpc>
                <a:spcPct val="120000"/>
              </a:lnSpc>
              <a:buFont typeface="Wingdings" panose="05000000000000000000" pitchFamily="2" charset="2"/>
              <a:buChar char="Ø"/>
            </a:pPr>
            <a:r>
              <a:rPr lang="en-US" sz="1600" dirty="0"/>
              <a:t>The generator learns to generate plausible data. The generated instances become negative training examples for the discriminator.</a:t>
            </a:r>
          </a:p>
          <a:p>
            <a:pPr lvl="1">
              <a:lnSpc>
                <a:spcPct val="120000"/>
              </a:lnSpc>
              <a:buFont typeface="Wingdings" panose="05000000000000000000" pitchFamily="2" charset="2"/>
              <a:buChar char="Ø"/>
            </a:pPr>
            <a:r>
              <a:rPr lang="en-US" sz="1600" dirty="0"/>
              <a:t>The discriminator learns to distinguish the generator's fake data from real data. The discriminator penalizes the generator for producing implausible results.</a:t>
            </a:r>
          </a:p>
          <a:p>
            <a:pPr marL="342900">
              <a:buFont typeface="+mj-lt"/>
              <a:buAutoNum type="arabicPeriod"/>
            </a:pPr>
            <a:endParaRPr lang="en-US" dirty="0">
              <a:solidFill>
                <a:srgbClr val="555555"/>
              </a:solidFill>
            </a:endParaRPr>
          </a:p>
          <a:p>
            <a:endParaRPr lang="en-US" dirty="0"/>
          </a:p>
        </p:txBody>
      </p:sp>
      <p:sp>
        <p:nvSpPr>
          <p:cNvPr id="2" name="Title 1">
            <a:extLst>
              <a:ext uri="{FF2B5EF4-FFF2-40B4-BE49-F238E27FC236}">
                <a16:creationId xmlns:a16="http://schemas.microsoft.com/office/drawing/2014/main" id="{C62C7570-376D-458D-AE40-43AFE2FDFA89}"/>
              </a:ext>
            </a:extLst>
          </p:cNvPr>
          <p:cNvSpPr>
            <a:spLocks noGrp="1"/>
          </p:cNvSpPr>
          <p:nvPr>
            <p:ph type="title"/>
          </p:nvPr>
        </p:nvSpPr>
        <p:spPr/>
        <p:txBody>
          <a:bodyPr>
            <a:normAutofit/>
          </a:bodyPr>
          <a:lstStyle/>
          <a:p>
            <a:r>
              <a:rPr lang="en-US" dirty="0"/>
              <a:t>Generative Adversarial Network</a:t>
            </a:r>
          </a:p>
        </p:txBody>
      </p:sp>
    </p:spTree>
    <p:extLst>
      <p:ext uri="{BB962C8B-B14F-4D97-AF65-F5344CB8AC3E}">
        <p14:creationId xmlns:p14="http://schemas.microsoft.com/office/powerpoint/2010/main" val="158603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2C7570-376D-458D-AE40-43AFE2FDFA89}"/>
              </a:ext>
            </a:extLst>
          </p:cNvPr>
          <p:cNvSpPr>
            <a:spLocks noGrp="1"/>
          </p:cNvSpPr>
          <p:nvPr>
            <p:ph type="title"/>
          </p:nvPr>
        </p:nvSpPr>
        <p:spPr/>
        <p:txBody>
          <a:bodyPr/>
          <a:lstStyle/>
          <a:p>
            <a:r>
              <a:rPr lang="en-US" dirty="0" smtClean="0"/>
              <a:t>GAN Architecture</a:t>
            </a:r>
            <a:endParaRPr lang="en-US" dirty="0"/>
          </a:p>
        </p:txBody>
      </p:sp>
      <p:sp>
        <p:nvSpPr>
          <p:cNvPr id="7" name="TextBox 6"/>
          <p:cNvSpPr txBox="1"/>
          <p:nvPr/>
        </p:nvSpPr>
        <p:spPr>
          <a:xfrm>
            <a:off x="1014476" y="1645920"/>
            <a:ext cx="1275951" cy="415498"/>
          </a:xfrm>
          <a:prstGeom prst="rect">
            <a:avLst/>
          </a:prstGeom>
          <a:solidFill>
            <a:schemeClr val="tx2"/>
          </a:solidFill>
          <a:ln w="19050">
            <a:solidFill>
              <a:schemeClr val="tx1"/>
            </a:solidFill>
          </a:ln>
        </p:spPr>
        <p:txBody>
          <a:bodyPr wrap="square" rtlCol="0">
            <a:spAutoFit/>
          </a:bodyPr>
          <a:lstStyle/>
          <a:p>
            <a:pPr algn="ctr"/>
            <a:r>
              <a:rPr lang="en-US" sz="1050" dirty="0"/>
              <a:t>Real Training Data</a:t>
            </a:r>
          </a:p>
        </p:txBody>
      </p:sp>
      <p:sp>
        <p:nvSpPr>
          <p:cNvPr id="8" name="TextBox 7"/>
          <p:cNvSpPr txBox="1"/>
          <p:nvPr/>
        </p:nvSpPr>
        <p:spPr>
          <a:xfrm>
            <a:off x="2912436" y="1645920"/>
            <a:ext cx="1327042" cy="415498"/>
          </a:xfrm>
          <a:prstGeom prst="rect">
            <a:avLst/>
          </a:prstGeom>
          <a:solidFill>
            <a:schemeClr val="tx2"/>
          </a:solidFill>
          <a:ln w="19050">
            <a:solidFill>
              <a:schemeClr val="tx1"/>
            </a:solidFill>
          </a:ln>
        </p:spPr>
        <p:txBody>
          <a:bodyPr wrap="square" rtlCol="0">
            <a:spAutoFit/>
          </a:bodyPr>
          <a:lstStyle/>
          <a:p>
            <a:pPr algn="ctr"/>
            <a:r>
              <a:rPr lang="en-US" sz="1050" dirty="0"/>
              <a:t>Sample </a:t>
            </a:r>
          </a:p>
          <a:p>
            <a:pPr algn="ctr"/>
            <a:r>
              <a:rPr lang="en-US" sz="1050" dirty="0"/>
              <a:t>Batch</a:t>
            </a:r>
          </a:p>
        </p:txBody>
      </p:sp>
      <p:sp>
        <p:nvSpPr>
          <p:cNvPr id="9" name="TextBox 8"/>
          <p:cNvSpPr txBox="1"/>
          <p:nvPr/>
        </p:nvSpPr>
        <p:spPr>
          <a:xfrm>
            <a:off x="4861487" y="2553789"/>
            <a:ext cx="1327042" cy="253916"/>
          </a:xfrm>
          <a:prstGeom prst="rect">
            <a:avLst/>
          </a:prstGeom>
          <a:solidFill>
            <a:schemeClr val="tx2"/>
          </a:solidFill>
          <a:ln w="19050">
            <a:solidFill>
              <a:schemeClr val="tx1"/>
            </a:solidFill>
          </a:ln>
        </p:spPr>
        <p:txBody>
          <a:bodyPr wrap="square" rtlCol="0">
            <a:spAutoFit/>
          </a:bodyPr>
          <a:lstStyle/>
          <a:p>
            <a:pPr algn="ctr"/>
            <a:r>
              <a:rPr lang="en-US" sz="1050" dirty="0"/>
              <a:t>Discriminator</a:t>
            </a:r>
          </a:p>
        </p:txBody>
      </p:sp>
      <p:sp>
        <p:nvSpPr>
          <p:cNvPr id="10" name="TextBox 9"/>
          <p:cNvSpPr txBox="1"/>
          <p:nvPr/>
        </p:nvSpPr>
        <p:spPr>
          <a:xfrm>
            <a:off x="7456942" y="2469855"/>
            <a:ext cx="1327042" cy="253916"/>
          </a:xfrm>
          <a:prstGeom prst="rect">
            <a:avLst/>
          </a:prstGeom>
          <a:solidFill>
            <a:schemeClr val="tx2"/>
          </a:solidFill>
          <a:ln w="19050">
            <a:solidFill>
              <a:schemeClr val="tx1"/>
            </a:solidFill>
          </a:ln>
        </p:spPr>
        <p:txBody>
          <a:bodyPr wrap="square" rtlCol="0">
            <a:spAutoFit/>
          </a:bodyPr>
          <a:lstStyle/>
          <a:p>
            <a:pPr algn="ctr"/>
            <a:r>
              <a:rPr lang="en-US" sz="1050" dirty="0" smtClean="0"/>
              <a:t>High Resolution</a:t>
            </a:r>
            <a:endParaRPr lang="en-US" sz="1050" dirty="0"/>
          </a:p>
        </p:txBody>
      </p:sp>
      <p:sp>
        <p:nvSpPr>
          <p:cNvPr id="11" name="TextBox 10"/>
          <p:cNvSpPr txBox="1"/>
          <p:nvPr/>
        </p:nvSpPr>
        <p:spPr>
          <a:xfrm>
            <a:off x="6188529" y="3922565"/>
            <a:ext cx="1327042" cy="253916"/>
          </a:xfrm>
          <a:prstGeom prst="rect">
            <a:avLst/>
          </a:prstGeom>
          <a:solidFill>
            <a:schemeClr val="tx2"/>
          </a:solidFill>
          <a:ln w="19050">
            <a:solidFill>
              <a:schemeClr val="tx1"/>
            </a:solidFill>
          </a:ln>
        </p:spPr>
        <p:txBody>
          <a:bodyPr wrap="square" rtlCol="0">
            <a:spAutoFit/>
          </a:bodyPr>
          <a:lstStyle/>
          <a:p>
            <a:pPr algn="ctr"/>
            <a:r>
              <a:rPr lang="en-US" sz="1050" dirty="0" smtClean="0"/>
              <a:t>Super Resolution</a:t>
            </a:r>
            <a:endParaRPr lang="en-US" sz="1050" dirty="0"/>
          </a:p>
        </p:txBody>
      </p:sp>
      <p:sp>
        <p:nvSpPr>
          <p:cNvPr id="12" name="TextBox 11"/>
          <p:cNvSpPr txBox="1"/>
          <p:nvPr/>
        </p:nvSpPr>
        <p:spPr>
          <a:xfrm>
            <a:off x="1585395" y="3597446"/>
            <a:ext cx="1327042" cy="253916"/>
          </a:xfrm>
          <a:prstGeom prst="rect">
            <a:avLst/>
          </a:prstGeom>
          <a:solidFill>
            <a:schemeClr val="tx2"/>
          </a:solidFill>
          <a:ln w="19050">
            <a:solidFill>
              <a:schemeClr val="tx1"/>
            </a:solidFill>
          </a:ln>
        </p:spPr>
        <p:txBody>
          <a:bodyPr wrap="square" rtlCol="0">
            <a:spAutoFit/>
          </a:bodyPr>
          <a:lstStyle/>
          <a:p>
            <a:pPr algn="ctr"/>
            <a:r>
              <a:rPr lang="en-US" sz="1050" dirty="0"/>
              <a:t>Generator</a:t>
            </a:r>
          </a:p>
        </p:txBody>
      </p:sp>
      <p:sp>
        <p:nvSpPr>
          <p:cNvPr id="13" name="TextBox 12"/>
          <p:cNvSpPr txBox="1"/>
          <p:nvPr/>
        </p:nvSpPr>
        <p:spPr>
          <a:xfrm>
            <a:off x="3282793" y="3597446"/>
            <a:ext cx="1327042" cy="253916"/>
          </a:xfrm>
          <a:prstGeom prst="rect">
            <a:avLst/>
          </a:prstGeom>
          <a:solidFill>
            <a:schemeClr val="tx2"/>
          </a:solidFill>
          <a:ln w="19050">
            <a:solidFill>
              <a:schemeClr val="tx1"/>
            </a:solidFill>
          </a:ln>
        </p:spPr>
        <p:txBody>
          <a:bodyPr wrap="square" rtlCol="0">
            <a:spAutoFit/>
          </a:bodyPr>
          <a:lstStyle/>
          <a:p>
            <a:pPr algn="ctr"/>
            <a:r>
              <a:rPr lang="en-US" sz="1050" dirty="0"/>
              <a:t>Output</a:t>
            </a:r>
          </a:p>
        </p:txBody>
      </p:sp>
      <p:sp>
        <p:nvSpPr>
          <p:cNvPr id="14" name="TextBox 13"/>
          <p:cNvSpPr txBox="1"/>
          <p:nvPr/>
        </p:nvSpPr>
        <p:spPr>
          <a:xfrm>
            <a:off x="495227" y="2906040"/>
            <a:ext cx="1231755" cy="253916"/>
          </a:xfrm>
          <a:prstGeom prst="rect">
            <a:avLst/>
          </a:prstGeom>
          <a:noFill/>
          <a:ln w="19050">
            <a:noFill/>
          </a:ln>
        </p:spPr>
        <p:txBody>
          <a:bodyPr wrap="square" rtlCol="0">
            <a:spAutoFit/>
          </a:bodyPr>
          <a:lstStyle/>
          <a:p>
            <a:pPr algn="ctr"/>
            <a:r>
              <a:rPr lang="en-US" sz="1050" dirty="0" smtClean="0"/>
              <a:t>Low Res Image</a:t>
            </a:r>
            <a:endParaRPr lang="en-US" sz="1050" dirty="0"/>
          </a:p>
        </p:txBody>
      </p:sp>
      <p:sp>
        <p:nvSpPr>
          <p:cNvPr id="15" name="TextBox 14"/>
          <p:cNvSpPr txBox="1"/>
          <p:nvPr/>
        </p:nvSpPr>
        <p:spPr>
          <a:xfrm>
            <a:off x="6741536" y="2373454"/>
            <a:ext cx="1231755" cy="253916"/>
          </a:xfrm>
          <a:prstGeom prst="rect">
            <a:avLst/>
          </a:prstGeom>
          <a:noFill/>
          <a:ln w="19050">
            <a:noFill/>
          </a:ln>
        </p:spPr>
        <p:txBody>
          <a:bodyPr wrap="square" rtlCol="0">
            <a:spAutoFit/>
          </a:bodyPr>
          <a:lstStyle/>
          <a:p>
            <a:pPr algn="ctr"/>
            <a:r>
              <a:rPr lang="en-US" sz="1050" dirty="0"/>
              <a:t>1</a:t>
            </a:r>
          </a:p>
        </p:txBody>
      </p:sp>
      <p:sp>
        <p:nvSpPr>
          <p:cNvPr id="16" name="TextBox 15"/>
          <p:cNvSpPr txBox="1"/>
          <p:nvPr/>
        </p:nvSpPr>
        <p:spPr>
          <a:xfrm>
            <a:off x="6391446" y="3334675"/>
            <a:ext cx="1231755" cy="253916"/>
          </a:xfrm>
          <a:prstGeom prst="rect">
            <a:avLst/>
          </a:prstGeom>
          <a:noFill/>
          <a:ln w="19050">
            <a:noFill/>
          </a:ln>
        </p:spPr>
        <p:txBody>
          <a:bodyPr wrap="square" rtlCol="0">
            <a:spAutoFit/>
          </a:bodyPr>
          <a:lstStyle/>
          <a:p>
            <a:pPr algn="ctr"/>
            <a:r>
              <a:rPr lang="en-US" sz="1050" dirty="0"/>
              <a:t>0</a:t>
            </a:r>
          </a:p>
        </p:txBody>
      </p:sp>
      <p:sp>
        <p:nvSpPr>
          <p:cNvPr id="17" name="TextBox 16"/>
          <p:cNvSpPr txBox="1"/>
          <p:nvPr/>
        </p:nvSpPr>
        <p:spPr>
          <a:xfrm>
            <a:off x="668726" y="3261827"/>
            <a:ext cx="507402" cy="738664"/>
          </a:xfrm>
          <a:prstGeom prst="rect">
            <a:avLst/>
          </a:prstGeom>
          <a:solidFill>
            <a:schemeClr val="tx2"/>
          </a:solidFill>
          <a:ln w="19050">
            <a:solidFill>
              <a:schemeClr val="tx1"/>
            </a:solidFill>
          </a:ln>
        </p:spPr>
        <p:txBody>
          <a:bodyPr wrap="square" rtlCol="0">
            <a:spAutoFit/>
          </a:bodyPr>
          <a:lstStyle/>
          <a:p>
            <a:pPr algn="ctr"/>
            <a:r>
              <a:rPr lang="en-US" sz="1050" dirty="0">
                <a:solidFill>
                  <a:schemeClr val="bg2">
                    <a:lumMod val="90000"/>
                  </a:schemeClr>
                </a:solidFill>
              </a:rPr>
              <a:t>W</a:t>
            </a:r>
          </a:p>
          <a:p>
            <a:pPr algn="ctr"/>
            <a:r>
              <a:rPr lang="en-US" sz="1050" dirty="0">
                <a:solidFill>
                  <a:schemeClr val="bg2">
                    <a:lumMod val="90000"/>
                  </a:schemeClr>
                </a:solidFill>
              </a:rPr>
              <a:t>W</a:t>
            </a:r>
          </a:p>
          <a:p>
            <a:pPr algn="ctr"/>
            <a:r>
              <a:rPr lang="en-US" sz="1050" dirty="0">
                <a:solidFill>
                  <a:schemeClr val="bg2">
                    <a:lumMod val="90000"/>
                  </a:schemeClr>
                </a:solidFill>
              </a:rPr>
              <a:t>W</a:t>
            </a:r>
          </a:p>
          <a:p>
            <a:pPr algn="ctr"/>
            <a:r>
              <a:rPr lang="en-US" sz="1050" dirty="0">
                <a:solidFill>
                  <a:schemeClr val="bg2">
                    <a:lumMod val="90000"/>
                  </a:schemeClr>
                </a:solidFill>
              </a:rPr>
              <a:t>w</a:t>
            </a:r>
          </a:p>
        </p:txBody>
      </p:sp>
      <p:sp>
        <p:nvSpPr>
          <p:cNvPr id="21" name="TextBox 20"/>
          <p:cNvSpPr txBox="1"/>
          <p:nvPr/>
        </p:nvSpPr>
        <p:spPr>
          <a:xfrm>
            <a:off x="6594364" y="2365981"/>
            <a:ext cx="507403" cy="461665"/>
          </a:xfrm>
          <a:prstGeom prst="rect">
            <a:avLst/>
          </a:prstGeom>
          <a:solidFill>
            <a:schemeClr val="tx2"/>
          </a:solidFill>
          <a:ln w="19050">
            <a:solidFill>
              <a:schemeClr val="tx1"/>
            </a:solidFill>
          </a:ln>
        </p:spPr>
        <p:txBody>
          <a:bodyPr wrap="square" rtlCol="0">
            <a:spAutoFit/>
          </a:bodyPr>
          <a:lstStyle/>
          <a:p>
            <a:pPr algn="ctr"/>
            <a:r>
              <a:rPr lang="en-US" sz="800" dirty="0">
                <a:solidFill>
                  <a:schemeClr val="bg2">
                    <a:lumMod val="90000"/>
                  </a:schemeClr>
                </a:solidFill>
              </a:rPr>
              <a:t>W</a:t>
            </a:r>
          </a:p>
          <a:p>
            <a:pPr algn="ctr"/>
            <a:r>
              <a:rPr lang="en-US" sz="800" dirty="0">
                <a:solidFill>
                  <a:schemeClr val="bg2">
                    <a:lumMod val="90000"/>
                  </a:schemeClr>
                </a:solidFill>
              </a:rPr>
              <a:t>W</a:t>
            </a:r>
          </a:p>
          <a:p>
            <a:pPr algn="ctr"/>
            <a:endParaRPr lang="en-US" sz="800" dirty="0">
              <a:solidFill>
                <a:schemeClr val="bg2">
                  <a:lumMod val="90000"/>
                </a:schemeClr>
              </a:solidFill>
            </a:endParaRPr>
          </a:p>
        </p:txBody>
      </p:sp>
      <p:sp>
        <p:nvSpPr>
          <p:cNvPr id="22" name="Oval 21"/>
          <p:cNvSpPr/>
          <p:nvPr/>
        </p:nvSpPr>
        <p:spPr>
          <a:xfrm>
            <a:off x="821769" y="3281677"/>
            <a:ext cx="201313" cy="194048"/>
          </a:xfrm>
          <a:prstGeom prst="ellipse">
            <a:avLst/>
          </a:prstGeom>
          <a:solidFill>
            <a:schemeClr val="bg1"/>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813162" y="3481093"/>
            <a:ext cx="201313" cy="194048"/>
          </a:xfrm>
          <a:prstGeom prst="ellipse">
            <a:avLst/>
          </a:prstGeom>
          <a:solidFill>
            <a:schemeClr val="bg1"/>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813161" y="3694991"/>
            <a:ext cx="201313" cy="194048"/>
          </a:xfrm>
          <a:prstGeom prst="ellipse">
            <a:avLst/>
          </a:prstGeom>
          <a:solidFill>
            <a:schemeClr val="bg1"/>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6741535" y="2564969"/>
            <a:ext cx="201313" cy="194048"/>
          </a:xfrm>
          <a:prstGeom prst="ellipse">
            <a:avLst/>
          </a:prstGeom>
          <a:solidFill>
            <a:schemeClr val="bg1"/>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6747408" y="2368567"/>
            <a:ext cx="201313" cy="194048"/>
          </a:xfrm>
          <a:prstGeom prst="ellipse">
            <a:avLst/>
          </a:prstGeom>
          <a:solidFill>
            <a:schemeClr val="bg1"/>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8" name="Straight Arrow Connector 27"/>
          <p:cNvCxnSpPr>
            <a:stCxn id="7" idx="3"/>
            <a:endCxn id="8" idx="1"/>
          </p:cNvCxnSpPr>
          <p:nvPr/>
        </p:nvCxnSpPr>
        <p:spPr>
          <a:xfrm>
            <a:off x="2290427" y="1853669"/>
            <a:ext cx="622009"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p:cNvCxnSpPr>
            <a:endCxn id="12" idx="1"/>
          </p:cNvCxnSpPr>
          <p:nvPr/>
        </p:nvCxnSpPr>
        <p:spPr>
          <a:xfrm>
            <a:off x="1165861" y="3730011"/>
            <a:ext cx="419534" cy="5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p:cNvCxnSpPr>
            <a:stCxn id="12" idx="3"/>
            <a:endCxn id="13" idx="1"/>
          </p:cNvCxnSpPr>
          <p:nvPr/>
        </p:nvCxnSpPr>
        <p:spPr>
          <a:xfrm>
            <a:off x="2912436" y="3735946"/>
            <a:ext cx="37035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p:cNvCxnSpPr>
            <a:stCxn id="9" idx="3"/>
            <a:endCxn id="21" idx="1"/>
          </p:cNvCxnSpPr>
          <p:nvPr/>
        </p:nvCxnSpPr>
        <p:spPr>
          <a:xfrm flipV="1">
            <a:off x="6188528" y="2681673"/>
            <a:ext cx="405837" cy="1061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a:stCxn id="21" idx="3"/>
            <a:endCxn id="10" idx="1"/>
          </p:cNvCxnSpPr>
          <p:nvPr/>
        </p:nvCxnSpPr>
        <p:spPr>
          <a:xfrm flipV="1">
            <a:off x="7101767" y="2596813"/>
            <a:ext cx="355175"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p:cNvCxnSpPr>
            <a:stCxn id="21" idx="2"/>
            <a:endCxn id="11" idx="0"/>
          </p:cNvCxnSpPr>
          <p:nvPr/>
        </p:nvCxnSpPr>
        <p:spPr>
          <a:xfrm>
            <a:off x="6848066" y="2827646"/>
            <a:ext cx="3984" cy="109491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Elbow Connector 46"/>
          <p:cNvCxnSpPr>
            <a:stCxn id="11" idx="2"/>
            <a:endCxn id="12" idx="2"/>
          </p:cNvCxnSpPr>
          <p:nvPr/>
        </p:nvCxnSpPr>
        <p:spPr>
          <a:xfrm rot="5400000" flipH="1">
            <a:off x="4387923" y="1735438"/>
            <a:ext cx="325119" cy="4603134"/>
          </a:xfrm>
          <a:prstGeom prst="bentConnector3">
            <a:avLst>
              <a:gd name="adj1" fmla="val -5273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Curved Connector 48"/>
          <p:cNvCxnSpPr>
            <a:stCxn id="8" idx="3"/>
            <a:endCxn id="9" idx="1"/>
          </p:cNvCxnSpPr>
          <p:nvPr/>
        </p:nvCxnSpPr>
        <p:spPr>
          <a:xfrm>
            <a:off x="4239478" y="1888295"/>
            <a:ext cx="622009" cy="803994"/>
          </a:xfrm>
          <a:prstGeom prst="curvedConnector3">
            <a:avLst/>
          </a:prstGeom>
        </p:spPr>
        <p:style>
          <a:lnRef idx="1">
            <a:schemeClr val="dk1"/>
          </a:lnRef>
          <a:fillRef idx="0">
            <a:schemeClr val="dk1"/>
          </a:fillRef>
          <a:effectRef idx="0">
            <a:schemeClr val="dk1"/>
          </a:effectRef>
          <a:fontRef idx="minor">
            <a:schemeClr val="tx1"/>
          </a:fontRef>
        </p:style>
      </p:cxnSp>
      <p:cxnSp>
        <p:nvCxnSpPr>
          <p:cNvPr id="51" name="Curved Connector 50"/>
          <p:cNvCxnSpPr>
            <a:stCxn id="13" idx="3"/>
            <a:endCxn id="9" idx="1"/>
          </p:cNvCxnSpPr>
          <p:nvPr/>
        </p:nvCxnSpPr>
        <p:spPr>
          <a:xfrm flipV="1">
            <a:off x="4609835" y="2692289"/>
            <a:ext cx="251652" cy="1043657"/>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251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600" y="1356675"/>
            <a:ext cx="7434900" cy="3023100"/>
          </a:xfrm>
        </p:spPr>
        <p:txBody>
          <a:bodyPr/>
          <a:lstStyle/>
          <a:p>
            <a:pPr marL="152400" indent="0">
              <a:buNone/>
            </a:pPr>
            <a:r>
              <a:rPr lang="en-US" sz="1600" dirty="0"/>
              <a:t>Enhanced Super-Resolution Generative Adversarial Networks (ESRGAN) has been implemented using scale 4x. </a:t>
            </a:r>
            <a:r>
              <a:rPr lang="en-US" sz="1600" dirty="0" smtClean="0"/>
              <a:t>A </a:t>
            </a:r>
            <a:r>
              <a:rPr lang="en-US" sz="1600" dirty="0" err="1"/>
              <a:t>pretrained</a:t>
            </a:r>
            <a:r>
              <a:rPr lang="en-US" sz="1600" dirty="0"/>
              <a:t> model and trained on DIV2K dataset. It divided into generator and discriminator with total number of parameters for generator is 16,697,987 and for discriminator is 14,505,161</a:t>
            </a:r>
            <a:r>
              <a:rPr lang="en-US" sz="1600" dirty="0" smtClean="0"/>
              <a:t>.</a:t>
            </a:r>
          </a:p>
          <a:p>
            <a:pPr marL="438150" indent="-285750">
              <a:spcBef>
                <a:spcPts val="1200"/>
              </a:spcBef>
              <a:buFont typeface="Arial" panose="020B0604020202020204" pitchFamily="34" charset="0"/>
              <a:buChar char="•"/>
            </a:pPr>
            <a:r>
              <a:rPr lang="en-US" sz="1600" dirty="0" smtClean="0"/>
              <a:t>Hyper </a:t>
            </a:r>
            <a:r>
              <a:rPr lang="en-US" sz="1600" dirty="0"/>
              <a:t>parameters of </a:t>
            </a:r>
            <a:r>
              <a:rPr lang="en-US" sz="1600" dirty="0" smtClean="0"/>
              <a:t>ESRGAN</a:t>
            </a:r>
            <a:endParaRPr lang="en-US" sz="1600" dirty="0"/>
          </a:p>
          <a:p>
            <a:pPr marL="152400" indent="0">
              <a:buNone/>
            </a:pPr>
            <a:endParaRPr lang="en-US" sz="1600" dirty="0"/>
          </a:p>
        </p:txBody>
      </p:sp>
      <p:sp>
        <p:nvSpPr>
          <p:cNvPr id="3" name="Title 2"/>
          <p:cNvSpPr>
            <a:spLocks noGrp="1"/>
          </p:cNvSpPr>
          <p:nvPr>
            <p:ph type="title"/>
          </p:nvPr>
        </p:nvSpPr>
        <p:spPr/>
        <p:txBody>
          <a:bodyPr/>
          <a:lstStyle/>
          <a:p>
            <a:r>
              <a:rPr lang="en-US" dirty="0" smtClean="0"/>
              <a:t>ESRGAN Parameters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42487279"/>
              </p:ext>
            </p:extLst>
          </p:nvPr>
        </p:nvGraphicFramePr>
        <p:xfrm>
          <a:off x="5231375" y="2569544"/>
          <a:ext cx="2905125" cy="2224024"/>
        </p:xfrm>
        <a:graphic>
          <a:graphicData uri="http://schemas.openxmlformats.org/drawingml/2006/table">
            <a:tbl>
              <a:tblPr firstRow="1" firstCol="1" bandRow="1">
                <a:tableStyleId>{5940675A-B579-460E-94D1-54222C63F5DA}</a:tableStyleId>
              </a:tblPr>
              <a:tblGrid>
                <a:gridCol w="1586347">
                  <a:extLst>
                    <a:ext uri="{9D8B030D-6E8A-4147-A177-3AD203B41FA5}">
                      <a16:colId xmlns:a16="http://schemas.microsoft.com/office/drawing/2014/main" val="2529866756"/>
                    </a:ext>
                  </a:extLst>
                </a:gridCol>
                <a:gridCol w="1318778">
                  <a:extLst>
                    <a:ext uri="{9D8B030D-6E8A-4147-A177-3AD203B41FA5}">
                      <a16:colId xmlns:a16="http://schemas.microsoft.com/office/drawing/2014/main" val="235258598"/>
                    </a:ext>
                  </a:extLst>
                </a:gridCol>
              </a:tblGrid>
              <a:tr h="182880">
                <a:tc>
                  <a:txBody>
                    <a:bodyPr/>
                    <a:lstStyle/>
                    <a:p>
                      <a:pPr marL="6350" marR="41910" indent="-6350" algn="ctr">
                        <a:lnSpc>
                          <a:spcPct val="152000"/>
                        </a:lnSpc>
                        <a:spcBef>
                          <a:spcPts val="0"/>
                        </a:spcBef>
                        <a:spcAft>
                          <a:spcPts val="770"/>
                        </a:spcAft>
                      </a:pPr>
                      <a:r>
                        <a:rPr lang="en-US" sz="1200" dirty="0">
                          <a:solidFill>
                            <a:schemeClr val="tx2"/>
                          </a:solidFill>
                          <a:effectLst/>
                        </a:rPr>
                        <a:t>Parameters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770"/>
                        </a:spcAft>
                      </a:pPr>
                      <a:r>
                        <a:rPr lang="en-US" sz="1200" dirty="0">
                          <a:solidFill>
                            <a:schemeClr val="tx2"/>
                          </a:solidFill>
                          <a:effectLst/>
                        </a:rPr>
                        <a:t>ESRGAN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463389701"/>
                  </a:ext>
                </a:extLst>
              </a:tr>
              <a:tr h="77470">
                <a:tc>
                  <a:txBody>
                    <a:bodyPr/>
                    <a:lstStyle/>
                    <a:p>
                      <a:pPr marL="6350" marR="41910" indent="-635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dirty="0">
                          <a:effectLst/>
                        </a:rPr>
                        <a:t>ADAM</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11994364"/>
                  </a:ext>
                </a:extLst>
              </a:tr>
              <a:tr h="132080">
                <a:tc>
                  <a:txBody>
                    <a:bodyPr/>
                    <a:lstStyle/>
                    <a:p>
                      <a:pPr marL="6350" marR="41910" indent="-6350" algn="ctr">
                        <a:lnSpc>
                          <a:spcPct val="152000"/>
                        </a:lnSpc>
                        <a:spcBef>
                          <a:spcPts val="0"/>
                        </a:spcBef>
                        <a:spcAft>
                          <a:spcPts val="405"/>
                        </a:spcAft>
                      </a:pPr>
                      <a:r>
                        <a:rPr lang="en-US" sz="1200" dirty="0">
                          <a:solidFill>
                            <a:schemeClr val="tx2"/>
                          </a:solidFill>
                          <a:effectLst/>
                        </a:rPr>
                        <a:t>Learning Rate G</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a:effectLst/>
                        </a:rPr>
                        <a:t>5*10</a:t>
                      </a:r>
                      <a:r>
                        <a:rPr lang="en-US" sz="1200" baseline="30000">
                          <a:effectLst/>
                        </a:rPr>
                        <a:t>-5</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74345008"/>
                  </a:ext>
                </a:extLst>
              </a:tr>
              <a:tr h="132080">
                <a:tc>
                  <a:txBody>
                    <a:bodyPr/>
                    <a:lstStyle/>
                    <a:p>
                      <a:pPr marL="6350" marR="41910" indent="-6350" algn="ctr">
                        <a:lnSpc>
                          <a:spcPct val="152000"/>
                        </a:lnSpc>
                        <a:spcBef>
                          <a:spcPts val="0"/>
                        </a:spcBef>
                        <a:spcAft>
                          <a:spcPts val="405"/>
                        </a:spcAft>
                      </a:pPr>
                      <a:r>
                        <a:rPr lang="en-US" sz="1200" dirty="0">
                          <a:solidFill>
                            <a:schemeClr val="tx2"/>
                          </a:solidFill>
                          <a:effectLst/>
                        </a:rPr>
                        <a:t>Learning Rate D</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a:effectLst/>
                        </a:rPr>
                        <a:t>5*10</a:t>
                      </a:r>
                      <a:r>
                        <a:rPr lang="en-US" sz="1200" baseline="30000">
                          <a:effectLst/>
                        </a:rPr>
                        <a:t>-5</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61782359"/>
                  </a:ext>
                </a:extLst>
              </a:tr>
              <a:tr h="128905">
                <a:tc>
                  <a:txBody>
                    <a:bodyPr/>
                    <a:lstStyle/>
                    <a:p>
                      <a:pPr marL="6350" marR="41910" indent="-635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a:effectLst/>
                        </a:rPr>
                        <a:t>Relu</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7444101"/>
                  </a:ext>
                </a:extLst>
              </a:tr>
              <a:tr h="132080">
                <a:tc>
                  <a:txBody>
                    <a:bodyPr/>
                    <a:lstStyle/>
                    <a:p>
                      <a:pPr marL="6350" marR="41910" indent="-635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a:effectLst/>
                        </a:rPr>
                        <a:t>MSE</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42864573"/>
                  </a:ext>
                </a:extLst>
              </a:tr>
              <a:tr h="132080">
                <a:tc>
                  <a:txBody>
                    <a:bodyPr/>
                    <a:lstStyle/>
                    <a:p>
                      <a:pPr marL="6350" marR="41910" indent="-6350" algn="ctr">
                        <a:lnSpc>
                          <a:spcPct val="152000"/>
                        </a:lnSpc>
                        <a:spcBef>
                          <a:spcPts val="0"/>
                        </a:spcBef>
                        <a:spcAft>
                          <a:spcPts val="405"/>
                        </a:spcAft>
                      </a:pPr>
                      <a:r>
                        <a:rPr lang="en-US" sz="1200" dirty="0">
                          <a:solidFill>
                            <a:schemeClr val="tx2"/>
                          </a:solidFill>
                          <a:effectLst/>
                        </a:rPr>
                        <a:t>Number of Epochs</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a:effectLst/>
                        </a:rPr>
                        <a:t>2000</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1089005"/>
                  </a:ext>
                </a:extLst>
              </a:tr>
              <a:tr h="128905">
                <a:tc>
                  <a:txBody>
                    <a:bodyPr/>
                    <a:lstStyle/>
                    <a:p>
                      <a:pPr marL="6350" marR="41910" indent="-635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6350" marR="41910" indent="-6350" algn="ctr">
                        <a:lnSpc>
                          <a:spcPct val="152000"/>
                        </a:lnSpc>
                        <a:spcBef>
                          <a:spcPts val="0"/>
                        </a:spcBef>
                        <a:spcAft>
                          <a:spcPts val="405"/>
                        </a:spcAft>
                      </a:pPr>
                      <a:r>
                        <a:rPr lang="en-US" sz="1200" dirty="0">
                          <a:effectLst/>
                        </a:rPr>
                        <a:t>15</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2162155"/>
                  </a:ext>
                </a:extLst>
              </a:tr>
            </a:tbl>
          </a:graphicData>
        </a:graphic>
      </p:graphicFrame>
    </p:spTree>
    <p:extLst>
      <p:ext uri="{BB962C8B-B14F-4D97-AF65-F5344CB8AC3E}">
        <p14:creationId xmlns:p14="http://schemas.microsoft.com/office/powerpoint/2010/main" val="30794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Generator Architecture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36" y="1724374"/>
            <a:ext cx="8323119" cy="2450587"/>
          </a:xfrm>
          <a:prstGeom prst="rect">
            <a:avLst/>
          </a:prstGeom>
        </p:spPr>
      </p:pic>
    </p:spTree>
    <p:extLst>
      <p:ext uri="{BB962C8B-B14F-4D97-AF65-F5344CB8AC3E}">
        <p14:creationId xmlns:p14="http://schemas.microsoft.com/office/powerpoint/2010/main" val="3390099014"/>
      </p:ext>
    </p:extLst>
  </p:cSld>
  <p:clrMapOvr>
    <a:masterClrMapping/>
  </p:clrMapOvr>
</p:sld>
</file>

<file path=ppt/theme/theme1.xml><?xml version="1.0" encoding="utf-8"?>
<a:theme xmlns:a="http://schemas.openxmlformats.org/drawingml/2006/main" name="Law Lesson by Slidesgo">
  <a:themeElements>
    <a:clrScheme name="Simple Light">
      <a:dk1>
        <a:srgbClr val="000000"/>
      </a:dk1>
      <a:lt1>
        <a:srgbClr val="FFFFFF"/>
      </a:lt1>
      <a:dk2>
        <a:srgbClr val="434343"/>
      </a:dk2>
      <a:lt2>
        <a:srgbClr val="EEEEEE"/>
      </a:lt2>
      <a:accent1>
        <a:srgbClr val="434343"/>
      </a:accent1>
      <a:accent2>
        <a:srgbClr val="EEEEEE"/>
      </a:accent2>
      <a:accent3>
        <a:srgbClr val="999999"/>
      </a:accent3>
      <a:accent4>
        <a:srgbClr val="B7B7B7"/>
      </a:accent4>
      <a:accent5>
        <a:srgbClr val="CCCCCC"/>
      </a:accent5>
      <a:accent6>
        <a:srgbClr val="EFEF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1828</TotalTime>
  <Words>4264</Words>
  <Application>Microsoft Office PowerPoint</Application>
  <PresentationFormat>On-screen Show (16:9)</PresentationFormat>
  <Paragraphs>1265</Paragraphs>
  <Slides>144</Slides>
  <Notes>39</Notes>
  <HiddenSlides>3</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144</vt:i4>
      </vt:variant>
    </vt:vector>
  </HeadingPairs>
  <TitlesOfParts>
    <vt:vector size="156" baseType="lpstr">
      <vt:lpstr>Century Gothic</vt:lpstr>
      <vt:lpstr>Staatliches</vt:lpstr>
      <vt:lpstr>Muli</vt:lpstr>
      <vt:lpstr>Times New Roman</vt:lpstr>
      <vt:lpstr>Wingdings</vt:lpstr>
      <vt:lpstr>Calibri</vt:lpstr>
      <vt:lpstr>Cambria Math</vt:lpstr>
      <vt:lpstr>Raleway</vt:lpstr>
      <vt:lpstr>Verdana</vt:lpstr>
      <vt:lpstr>Arial</vt:lpstr>
      <vt:lpstr>MathJax_Main</vt:lpstr>
      <vt:lpstr>Law Lesson by Slidesgo</vt:lpstr>
      <vt:lpstr>Image Super Resolution</vt:lpstr>
      <vt:lpstr>Team Members</vt:lpstr>
      <vt:lpstr>Supervisors</vt:lpstr>
      <vt:lpstr>Introduction</vt:lpstr>
      <vt:lpstr>System Testing</vt:lpstr>
      <vt:lpstr>Introduction</vt:lpstr>
      <vt:lpstr>INTRODUCTION</vt:lpstr>
      <vt:lpstr>INTRODUCTION</vt:lpstr>
      <vt:lpstr>Applications</vt:lpstr>
      <vt:lpstr>Medical diagnosis </vt:lpstr>
      <vt:lpstr>Medical diagnosis </vt:lpstr>
      <vt:lpstr>Biometric information identification  </vt:lpstr>
      <vt:lpstr>Earth-observation remote sensing </vt:lpstr>
      <vt:lpstr>Astronomical observation </vt:lpstr>
      <vt:lpstr>Surveillance </vt:lpstr>
      <vt:lpstr>motivation</vt:lpstr>
      <vt:lpstr>motivatioN</vt:lpstr>
      <vt:lpstr>objective</vt:lpstr>
      <vt:lpstr>objective</vt:lpstr>
      <vt:lpstr>Problem statement  and solution</vt:lpstr>
      <vt:lpstr>PROBLEM</vt:lpstr>
      <vt:lpstr>Planning</vt:lpstr>
      <vt:lpstr>planning</vt:lpstr>
      <vt:lpstr>planning</vt:lpstr>
      <vt:lpstr>planning</vt:lpstr>
      <vt:lpstr>planning</vt:lpstr>
      <vt:lpstr>Literature Review</vt:lpstr>
      <vt:lpstr>Literature review</vt:lpstr>
      <vt:lpstr>MoDEL FRAMeworks</vt:lpstr>
      <vt:lpstr>Model frameworks</vt:lpstr>
      <vt:lpstr>Pre-up-sampling</vt:lpstr>
      <vt:lpstr>POST-up-sampling</vt:lpstr>
      <vt:lpstr>Model frameworks</vt:lpstr>
      <vt:lpstr>Up-sampling Methods</vt:lpstr>
      <vt:lpstr>Up-sampling methods</vt:lpstr>
      <vt:lpstr>Interpolation based Methods </vt:lpstr>
      <vt:lpstr>Nearest Neighbor</vt:lpstr>
      <vt:lpstr>Nearest neighbor</vt:lpstr>
      <vt:lpstr>Bilinear interpolation</vt:lpstr>
      <vt:lpstr>Bicubic interpolation</vt:lpstr>
      <vt:lpstr>Comparison</vt:lpstr>
      <vt:lpstr>Comparison</vt:lpstr>
      <vt:lpstr>Learning based Methods </vt:lpstr>
      <vt:lpstr>Transposed/ Deconvolution </vt:lpstr>
      <vt:lpstr>Subpixel Layer</vt:lpstr>
      <vt:lpstr>Subpixel Layer</vt:lpstr>
      <vt:lpstr>Network Designs</vt:lpstr>
      <vt:lpstr>Network designs</vt:lpstr>
      <vt:lpstr>Network designs</vt:lpstr>
      <vt:lpstr>Residual Learning</vt:lpstr>
      <vt:lpstr>Residual Learning</vt:lpstr>
      <vt:lpstr>Recursive Learning</vt:lpstr>
      <vt:lpstr>Dense Connection</vt:lpstr>
      <vt:lpstr>Similar applications</vt:lpstr>
      <vt:lpstr>Similar Applications</vt:lpstr>
      <vt:lpstr>Adobe Photoshop</vt:lpstr>
      <vt:lpstr>Topaz Gigapixel AI</vt:lpstr>
      <vt:lpstr>Let’s Enhance</vt:lpstr>
      <vt:lpstr>System description</vt:lpstr>
      <vt:lpstr>System description</vt:lpstr>
      <vt:lpstr>System Implementation</vt:lpstr>
      <vt:lpstr>System implementation</vt:lpstr>
      <vt:lpstr>System Platform</vt:lpstr>
      <vt:lpstr>System platform</vt:lpstr>
      <vt:lpstr>System Training</vt:lpstr>
      <vt:lpstr>Training Dataset</vt:lpstr>
      <vt:lpstr>Models</vt:lpstr>
      <vt:lpstr>Models</vt:lpstr>
      <vt:lpstr>SRCNN</vt:lpstr>
      <vt:lpstr>SRCNN Parameters</vt:lpstr>
      <vt:lpstr>SRCNN Architecture</vt:lpstr>
      <vt:lpstr>Loss</vt:lpstr>
      <vt:lpstr>FSRCNN</vt:lpstr>
      <vt:lpstr>FSRCNN Parameters</vt:lpstr>
      <vt:lpstr>FSRCNN Architecture</vt:lpstr>
      <vt:lpstr>Loss</vt:lpstr>
      <vt:lpstr>ESPCN</vt:lpstr>
      <vt:lpstr>ESPCN Parameters</vt:lpstr>
      <vt:lpstr>ESPCN Architecture</vt:lpstr>
      <vt:lpstr>Loss</vt:lpstr>
      <vt:lpstr>RDN</vt:lpstr>
      <vt:lpstr>RDN Parameters</vt:lpstr>
      <vt:lpstr>RDN Architecture</vt:lpstr>
      <vt:lpstr>RDb Architecture</vt:lpstr>
      <vt:lpstr>Loss</vt:lpstr>
      <vt:lpstr>RfDN</vt:lpstr>
      <vt:lpstr>RFDN Parameters</vt:lpstr>
      <vt:lpstr>RFDN Architecture</vt:lpstr>
      <vt:lpstr>RFDb Architecture</vt:lpstr>
      <vt:lpstr>Loss</vt:lpstr>
      <vt:lpstr>Autoencoder</vt:lpstr>
      <vt:lpstr>Autoencoder Parameters</vt:lpstr>
      <vt:lpstr>Autoencoder Architecture</vt:lpstr>
      <vt:lpstr>Loss</vt:lpstr>
      <vt:lpstr>ESRGAN</vt:lpstr>
      <vt:lpstr>Generative Adversarial Network</vt:lpstr>
      <vt:lpstr>GAN Architecture</vt:lpstr>
      <vt:lpstr>ESRGAN Parameters</vt:lpstr>
      <vt:lpstr>Generator Architecture</vt:lpstr>
      <vt:lpstr>RDb Architecture</vt:lpstr>
      <vt:lpstr>Discriminator Architecture</vt:lpstr>
      <vt:lpstr>System Testing</vt:lpstr>
      <vt:lpstr>System Testing</vt:lpstr>
      <vt:lpstr>Methods of assessment</vt:lpstr>
      <vt:lpstr>PowerPoint Presentation</vt:lpstr>
      <vt:lpstr>Subjective methods</vt:lpstr>
      <vt:lpstr>Mean Opinion Score</vt:lpstr>
      <vt:lpstr>Objective methods </vt:lpstr>
      <vt:lpstr>Mean Square Error</vt:lpstr>
      <vt:lpstr>Peak Signal to Noise Ratio</vt:lpstr>
      <vt:lpstr>Structure Similarity Index Method</vt:lpstr>
      <vt:lpstr>Testing Datasets</vt:lpstr>
      <vt:lpstr>Testing Datasets</vt:lpstr>
      <vt:lpstr>Testing Datasets</vt:lpstr>
      <vt:lpstr>Results</vt:lpstr>
      <vt:lpstr>Results</vt:lpstr>
      <vt:lpstr>Objectively</vt:lpstr>
      <vt:lpstr>Set5 Dataset</vt:lpstr>
      <vt:lpstr>Set5 Dataset</vt:lpstr>
      <vt:lpstr>PowerPoint Presentation</vt:lpstr>
      <vt:lpstr>Set14 Dataset</vt:lpstr>
      <vt:lpstr>Set14 Dataset</vt:lpstr>
      <vt:lpstr>Medical Dataset</vt:lpstr>
      <vt:lpstr>Medical Dataset</vt:lpstr>
      <vt:lpstr>project Dataset</vt:lpstr>
      <vt:lpstr>Medical Dataset</vt:lpstr>
      <vt:lpstr>Subjectively</vt:lpstr>
      <vt:lpstr>Set5 Dataset</vt:lpstr>
      <vt:lpstr>Set14 Dataset</vt:lpstr>
      <vt:lpstr>Medical dataset</vt:lpstr>
      <vt:lpstr>project dataset</vt:lpstr>
      <vt:lpstr>Time of processing</vt:lpstr>
      <vt:lpstr>Set5 Dataset</vt:lpstr>
      <vt:lpstr>Set14 Dataset</vt:lpstr>
      <vt:lpstr>Medical  dataset</vt:lpstr>
      <vt:lpstr>project  dataset</vt:lpstr>
      <vt:lpstr>GUI DEMO</vt:lpstr>
      <vt:lpstr>GUI Demo</vt:lpstr>
      <vt:lpstr>Conclusion</vt:lpstr>
      <vt:lpstr>Conclusion</vt:lpstr>
      <vt:lpstr>Conclusion</vt:lpstr>
      <vt:lpstr>Future Work</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Super Resolurion</dc:title>
  <cp:lastModifiedBy>jannaayman20@gmail.com</cp:lastModifiedBy>
  <cp:revision>238</cp:revision>
  <dcterms:modified xsi:type="dcterms:W3CDTF">2022-07-03T04:26:24Z</dcterms:modified>
</cp:coreProperties>
</file>